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63" r:id="rId2"/>
    <p:sldId id="276" r:id="rId3"/>
    <p:sldId id="264" r:id="rId4"/>
    <p:sldId id="265" r:id="rId5"/>
    <p:sldId id="277" r:id="rId6"/>
    <p:sldId id="273" r:id="rId7"/>
    <p:sldId id="278" r:id="rId8"/>
    <p:sldId id="279" r:id="rId9"/>
    <p:sldId id="280" r:id="rId10"/>
    <p:sldId id="281" r:id="rId11"/>
    <p:sldId id="275" r:id="rId12"/>
    <p:sldId id="274" r:id="rId13"/>
    <p:sldId id="272" r:id="rId14"/>
    <p:sldId id="282" r:id="rId15"/>
    <p:sldId id="283" r:id="rId16"/>
    <p:sldId id="284" r:id="rId17"/>
    <p:sldId id="261" r:id="rId18"/>
    <p:sldId id="260" r:id="rId19"/>
    <p:sldId id="270" r:id="rId20"/>
    <p:sldId id="259" r:id="rId21"/>
    <p:sldId id="266" r:id="rId22"/>
    <p:sldId id="267" r:id="rId23"/>
    <p:sldId id="268" r:id="rId24"/>
    <p:sldId id="269"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AE3A2DC-F9F1-4519-A578-685473E16F63}" v="1" dt="2025-07-19T08:19:15.23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78" d="100"/>
          <a:sy n="78" d="100"/>
        </p:scale>
        <p:origin x="878"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 Id="rId30" Type="http://schemas.microsoft.com/office/2015/10/relationships/revisionInfo" Target="revisionInfo.xml"/></Relationships>
</file>

<file path=ppt/diagrams/colors1.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731E737-2B11-4D87-90B0-F57CA9F90A3A}" type="doc">
      <dgm:prSet loTypeId="urn:microsoft.com/office/officeart/2005/8/layout/cycle6" loCatId="cycle" qsTypeId="urn:microsoft.com/office/officeart/2005/8/quickstyle/simple3" qsCatId="simple" csTypeId="urn:microsoft.com/office/officeart/2005/8/colors/accent1_3" csCatId="accent1" phldr="1"/>
      <dgm:spPr/>
      <dgm:t>
        <a:bodyPr/>
        <a:lstStyle/>
        <a:p>
          <a:endParaRPr lang="en-IN"/>
        </a:p>
      </dgm:t>
    </dgm:pt>
    <dgm:pt modelId="{8F19E329-09DD-4762-A700-61F6D434C815}">
      <dgm:prSet phldrT="[Text]" custT="1"/>
      <dgm:spPr/>
      <dgm:t>
        <a:bodyPr/>
        <a:lstStyle/>
        <a:p>
          <a:r>
            <a:rPr lang="en-IN" sz="1600" dirty="0"/>
            <a:t>1. Genre  Popularity and Impact </a:t>
          </a:r>
        </a:p>
      </dgm:t>
    </dgm:pt>
    <dgm:pt modelId="{964DCE58-3F9C-4F1A-A655-87ADDF3A7793}" type="parTrans" cxnId="{607B09D9-12ED-445A-9F57-EBD5A7130453}">
      <dgm:prSet/>
      <dgm:spPr/>
      <dgm:t>
        <a:bodyPr/>
        <a:lstStyle/>
        <a:p>
          <a:endParaRPr lang="en-IN"/>
        </a:p>
      </dgm:t>
    </dgm:pt>
    <dgm:pt modelId="{99C9E870-36DC-4539-810C-B56801D121A5}" type="sibTrans" cxnId="{607B09D9-12ED-445A-9F57-EBD5A7130453}">
      <dgm:prSet/>
      <dgm:spPr/>
      <dgm:t>
        <a:bodyPr/>
        <a:lstStyle/>
        <a:p>
          <a:endParaRPr lang="en-IN"/>
        </a:p>
      </dgm:t>
    </dgm:pt>
    <dgm:pt modelId="{21BC8AC1-71D0-4DF8-BED5-89174FCC6E8D}">
      <dgm:prSet phldrT="[Text]" custT="1"/>
      <dgm:spPr/>
      <dgm:t>
        <a:bodyPr/>
        <a:lstStyle/>
        <a:p>
          <a:r>
            <a:rPr lang="en-US" sz="1300" dirty="0"/>
            <a:t> </a:t>
          </a:r>
          <a:r>
            <a:rPr lang="en-US" sz="1600" dirty="0"/>
            <a:t>6.Recommendation Rate</a:t>
          </a:r>
          <a:endParaRPr lang="en-IN" sz="1600" dirty="0"/>
        </a:p>
      </dgm:t>
    </dgm:pt>
    <dgm:pt modelId="{E7405AC6-C22B-4E18-922F-A62EB266DA5E}" type="parTrans" cxnId="{1DE0501B-4FEE-42E1-B5C8-05A6576E4C8E}">
      <dgm:prSet/>
      <dgm:spPr/>
      <dgm:t>
        <a:bodyPr/>
        <a:lstStyle/>
        <a:p>
          <a:endParaRPr lang="en-IN"/>
        </a:p>
      </dgm:t>
    </dgm:pt>
    <dgm:pt modelId="{4ABD0A12-0D0F-41ED-9477-3EDCC8414653}" type="sibTrans" cxnId="{1DE0501B-4FEE-42E1-B5C8-05A6576E4C8E}">
      <dgm:prSet/>
      <dgm:spPr/>
      <dgm:t>
        <a:bodyPr/>
        <a:lstStyle/>
        <a:p>
          <a:endParaRPr lang="en-IN"/>
        </a:p>
      </dgm:t>
    </dgm:pt>
    <dgm:pt modelId="{95D4359B-5657-4F0E-9F80-40F2A6AA9926}">
      <dgm:prSet phldrT="[Text]" custT="1"/>
      <dgm:spPr/>
      <dgm:t>
        <a:bodyPr/>
        <a:lstStyle/>
        <a:p>
          <a:r>
            <a:rPr lang="en-US" sz="1800" dirty="0"/>
            <a:t>5. Movie Discovery Source</a:t>
          </a:r>
          <a:endParaRPr lang="en-IN" sz="1800" dirty="0"/>
        </a:p>
      </dgm:t>
    </dgm:pt>
    <dgm:pt modelId="{D55796B4-E27A-44DE-A944-7391AB5E7AAB}" type="parTrans" cxnId="{AE576468-552C-4000-8F9F-5BBF6A50AC75}">
      <dgm:prSet/>
      <dgm:spPr/>
      <dgm:t>
        <a:bodyPr/>
        <a:lstStyle/>
        <a:p>
          <a:endParaRPr lang="en-IN"/>
        </a:p>
      </dgm:t>
    </dgm:pt>
    <dgm:pt modelId="{EA1D0DA0-FCF5-4528-B2BC-DEAB71BECD0E}" type="sibTrans" cxnId="{AE576468-552C-4000-8F9F-5BBF6A50AC75}">
      <dgm:prSet/>
      <dgm:spPr/>
      <dgm:t>
        <a:bodyPr/>
        <a:lstStyle/>
        <a:p>
          <a:endParaRPr lang="en-IN"/>
        </a:p>
      </dgm:t>
    </dgm:pt>
    <dgm:pt modelId="{58953D38-4B80-428A-81BD-D1BF99BD0E3D}">
      <dgm:prSet phldrT="[Text]" custT="1"/>
      <dgm:spPr/>
      <dgm:t>
        <a:bodyPr/>
        <a:lstStyle/>
        <a:p>
          <a:r>
            <a:rPr lang="en-US" sz="1600" dirty="0"/>
            <a:t>2. Average Rating Movie</a:t>
          </a:r>
          <a:endParaRPr lang="en-IN" sz="1600" dirty="0"/>
        </a:p>
      </dgm:t>
    </dgm:pt>
    <dgm:pt modelId="{B036ADD8-DE92-4F13-B6F8-194C8B9F9974}" type="parTrans" cxnId="{10F27CAD-87C9-4DD6-8976-D4B0EB9056DE}">
      <dgm:prSet/>
      <dgm:spPr/>
      <dgm:t>
        <a:bodyPr/>
        <a:lstStyle/>
        <a:p>
          <a:endParaRPr lang="en-IN"/>
        </a:p>
      </dgm:t>
    </dgm:pt>
    <dgm:pt modelId="{8D087CF0-28CD-4614-8AEA-F73965F00489}" type="sibTrans" cxnId="{10F27CAD-87C9-4DD6-8976-D4B0EB9056DE}">
      <dgm:prSet/>
      <dgm:spPr/>
      <dgm:t>
        <a:bodyPr/>
        <a:lstStyle/>
        <a:p>
          <a:endParaRPr lang="en-IN"/>
        </a:p>
      </dgm:t>
    </dgm:pt>
    <dgm:pt modelId="{770BB12E-DEC7-4199-8553-6ABEEF521C6B}">
      <dgm:prSet custT="1"/>
      <dgm:spPr/>
      <dgm:t>
        <a:bodyPr/>
        <a:lstStyle/>
        <a:p>
          <a:r>
            <a:rPr lang="en-US" sz="1600" dirty="0"/>
            <a:t>3. Life changing movements</a:t>
          </a:r>
          <a:endParaRPr lang="en-IN" sz="1600" dirty="0"/>
        </a:p>
      </dgm:t>
    </dgm:pt>
    <dgm:pt modelId="{1EABA0F3-4AF1-4597-A510-D2A1907D8584}" type="parTrans" cxnId="{90DDD4CF-16E9-4E96-AEE4-9234CA82EB32}">
      <dgm:prSet/>
      <dgm:spPr/>
      <dgm:t>
        <a:bodyPr/>
        <a:lstStyle/>
        <a:p>
          <a:endParaRPr lang="en-IN"/>
        </a:p>
      </dgm:t>
    </dgm:pt>
    <dgm:pt modelId="{126F4DCA-7C63-48B7-AE3F-F68500349F74}" type="sibTrans" cxnId="{90DDD4CF-16E9-4E96-AEE4-9234CA82EB32}">
      <dgm:prSet/>
      <dgm:spPr/>
      <dgm:t>
        <a:bodyPr/>
        <a:lstStyle/>
        <a:p>
          <a:endParaRPr lang="en-IN"/>
        </a:p>
      </dgm:t>
    </dgm:pt>
    <dgm:pt modelId="{41E7F9E8-CC0B-4E47-B7A6-BCC93F3D53E8}">
      <dgm:prSet custT="1"/>
      <dgm:spPr/>
      <dgm:t>
        <a:bodyPr/>
        <a:lstStyle/>
        <a:p>
          <a:r>
            <a:rPr lang="en-US" sz="1600" dirty="0"/>
            <a:t>4. Meaningful advice taken</a:t>
          </a:r>
          <a:endParaRPr lang="en-IN" sz="1600" dirty="0"/>
        </a:p>
      </dgm:t>
    </dgm:pt>
    <dgm:pt modelId="{988AAA88-507C-43AA-9FD6-6CD8B5C2B931}" type="parTrans" cxnId="{82C50CBB-A74A-49C2-9C06-B09871043055}">
      <dgm:prSet/>
      <dgm:spPr/>
      <dgm:t>
        <a:bodyPr/>
        <a:lstStyle/>
        <a:p>
          <a:endParaRPr lang="en-IN"/>
        </a:p>
      </dgm:t>
    </dgm:pt>
    <dgm:pt modelId="{E2B8FC97-0511-48EA-8273-6B88119164E0}" type="sibTrans" cxnId="{82C50CBB-A74A-49C2-9C06-B09871043055}">
      <dgm:prSet/>
      <dgm:spPr/>
      <dgm:t>
        <a:bodyPr/>
        <a:lstStyle/>
        <a:p>
          <a:endParaRPr lang="en-IN"/>
        </a:p>
      </dgm:t>
    </dgm:pt>
    <dgm:pt modelId="{2DE4FB68-246B-43AE-A048-44467A326D6A}" type="pres">
      <dgm:prSet presAssocID="{0731E737-2B11-4D87-90B0-F57CA9F90A3A}" presName="cycle" presStyleCnt="0">
        <dgm:presLayoutVars>
          <dgm:dir/>
          <dgm:resizeHandles val="exact"/>
        </dgm:presLayoutVars>
      </dgm:prSet>
      <dgm:spPr/>
    </dgm:pt>
    <dgm:pt modelId="{BDE10E55-72AF-4C99-AFD4-20C6BDAF4989}" type="pres">
      <dgm:prSet presAssocID="{8F19E329-09DD-4762-A700-61F6D434C815}" presName="node" presStyleLbl="node1" presStyleIdx="0" presStyleCnt="6" custScaleX="147251">
        <dgm:presLayoutVars>
          <dgm:bulletEnabled val="1"/>
        </dgm:presLayoutVars>
      </dgm:prSet>
      <dgm:spPr/>
    </dgm:pt>
    <dgm:pt modelId="{2BA603EC-100B-45D1-9C66-5053A4B73942}" type="pres">
      <dgm:prSet presAssocID="{8F19E329-09DD-4762-A700-61F6D434C815}" presName="spNode" presStyleCnt="0"/>
      <dgm:spPr/>
    </dgm:pt>
    <dgm:pt modelId="{730243FB-ED7F-4CA3-A6FF-871B759A325C}" type="pres">
      <dgm:prSet presAssocID="{99C9E870-36DC-4539-810C-B56801D121A5}" presName="sibTrans" presStyleLbl="sibTrans1D1" presStyleIdx="0" presStyleCnt="6"/>
      <dgm:spPr/>
    </dgm:pt>
    <dgm:pt modelId="{75786C76-7892-450F-B711-15D66222E478}" type="pres">
      <dgm:prSet presAssocID="{21BC8AC1-71D0-4DF8-BED5-89174FCC6E8D}" presName="node" presStyleLbl="node1" presStyleIdx="1" presStyleCnt="6" custScaleX="113285" custRadScaleRad="98950" custRadScaleInc="30472">
        <dgm:presLayoutVars>
          <dgm:bulletEnabled val="1"/>
        </dgm:presLayoutVars>
      </dgm:prSet>
      <dgm:spPr/>
    </dgm:pt>
    <dgm:pt modelId="{B0B28495-84A6-4827-9B1E-C2CD141F6205}" type="pres">
      <dgm:prSet presAssocID="{21BC8AC1-71D0-4DF8-BED5-89174FCC6E8D}" presName="spNode" presStyleCnt="0"/>
      <dgm:spPr/>
    </dgm:pt>
    <dgm:pt modelId="{CBD2E04B-75CE-4A93-A28A-CFB4850A0CA5}" type="pres">
      <dgm:prSet presAssocID="{4ABD0A12-0D0F-41ED-9477-3EDCC8414653}" presName="sibTrans" presStyleLbl="sibTrans1D1" presStyleIdx="1" presStyleCnt="6"/>
      <dgm:spPr/>
    </dgm:pt>
    <dgm:pt modelId="{334E22DD-72A8-4CA8-A324-9FA27FC38231}" type="pres">
      <dgm:prSet presAssocID="{95D4359B-5657-4F0E-9F80-40F2A6AA9926}" presName="node" presStyleLbl="node1" presStyleIdx="2" presStyleCnt="6" custRadScaleRad="100205" custRadScaleInc="-31037">
        <dgm:presLayoutVars>
          <dgm:bulletEnabled val="1"/>
        </dgm:presLayoutVars>
      </dgm:prSet>
      <dgm:spPr/>
    </dgm:pt>
    <dgm:pt modelId="{7D5D8E8D-6ECD-42F8-90AE-7EFF835DD221}" type="pres">
      <dgm:prSet presAssocID="{95D4359B-5657-4F0E-9F80-40F2A6AA9926}" presName="spNode" presStyleCnt="0"/>
      <dgm:spPr/>
    </dgm:pt>
    <dgm:pt modelId="{8339974B-1630-454D-AF76-8A121EC559F2}" type="pres">
      <dgm:prSet presAssocID="{EA1D0DA0-FCF5-4528-B2BC-DEAB71BECD0E}" presName="sibTrans" presStyleLbl="sibTrans1D1" presStyleIdx="2" presStyleCnt="6"/>
      <dgm:spPr/>
    </dgm:pt>
    <dgm:pt modelId="{37FBEFDF-4630-4003-A258-0688640DBC7D}" type="pres">
      <dgm:prSet presAssocID="{41E7F9E8-CC0B-4E47-B7A6-BCC93F3D53E8}" presName="node" presStyleLbl="node1" presStyleIdx="3" presStyleCnt="6" custRadScaleRad="100426" custRadScaleInc="-24656">
        <dgm:presLayoutVars>
          <dgm:bulletEnabled val="1"/>
        </dgm:presLayoutVars>
      </dgm:prSet>
      <dgm:spPr/>
    </dgm:pt>
    <dgm:pt modelId="{5C108889-1D3A-46D5-853D-6A5FCC5F8DD2}" type="pres">
      <dgm:prSet presAssocID="{41E7F9E8-CC0B-4E47-B7A6-BCC93F3D53E8}" presName="spNode" presStyleCnt="0"/>
      <dgm:spPr/>
    </dgm:pt>
    <dgm:pt modelId="{56D92C85-B47F-4296-B039-5574F1DD9EA8}" type="pres">
      <dgm:prSet presAssocID="{E2B8FC97-0511-48EA-8273-6B88119164E0}" presName="sibTrans" presStyleLbl="sibTrans1D1" presStyleIdx="3" presStyleCnt="6"/>
      <dgm:spPr/>
    </dgm:pt>
    <dgm:pt modelId="{66140D89-0894-42A4-BADA-EEBC6A420C4C}" type="pres">
      <dgm:prSet presAssocID="{770BB12E-DEC7-4199-8553-6ABEEF521C6B}" presName="node" presStyleLbl="node1" presStyleIdx="4" presStyleCnt="6">
        <dgm:presLayoutVars>
          <dgm:bulletEnabled val="1"/>
        </dgm:presLayoutVars>
      </dgm:prSet>
      <dgm:spPr/>
    </dgm:pt>
    <dgm:pt modelId="{6394BFD5-F2CF-47E3-8E61-DF08C1221304}" type="pres">
      <dgm:prSet presAssocID="{770BB12E-DEC7-4199-8553-6ABEEF521C6B}" presName="spNode" presStyleCnt="0"/>
      <dgm:spPr/>
    </dgm:pt>
    <dgm:pt modelId="{D7D0D4B4-6D00-4A0E-ACC8-8ABD45FC3D50}" type="pres">
      <dgm:prSet presAssocID="{126F4DCA-7C63-48B7-AE3F-F68500349F74}" presName="sibTrans" presStyleLbl="sibTrans1D1" presStyleIdx="4" presStyleCnt="6"/>
      <dgm:spPr/>
    </dgm:pt>
    <dgm:pt modelId="{251FCBF2-1391-4E29-9801-9DA03D8A0773}" type="pres">
      <dgm:prSet presAssocID="{58953D38-4B80-428A-81BD-D1BF99BD0E3D}" presName="node" presStyleLbl="node1" presStyleIdx="5" presStyleCnt="6" custScaleX="115652" custRadScaleRad="98157" custRadScaleInc="-6966">
        <dgm:presLayoutVars>
          <dgm:bulletEnabled val="1"/>
        </dgm:presLayoutVars>
      </dgm:prSet>
      <dgm:spPr/>
    </dgm:pt>
    <dgm:pt modelId="{B2617B5A-5BA2-448E-88F3-29F23DF23E1A}" type="pres">
      <dgm:prSet presAssocID="{58953D38-4B80-428A-81BD-D1BF99BD0E3D}" presName="spNode" presStyleCnt="0"/>
      <dgm:spPr/>
    </dgm:pt>
    <dgm:pt modelId="{C3F03CD7-68F3-4E91-B7B3-6F3B3E897DBE}" type="pres">
      <dgm:prSet presAssocID="{8D087CF0-28CD-4614-8AEA-F73965F00489}" presName="sibTrans" presStyleLbl="sibTrans1D1" presStyleIdx="5" presStyleCnt="6"/>
      <dgm:spPr/>
    </dgm:pt>
  </dgm:ptLst>
  <dgm:cxnLst>
    <dgm:cxn modelId="{1DE0501B-4FEE-42E1-B5C8-05A6576E4C8E}" srcId="{0731E737-2B11-4D87-90B0-F57CA9F90A3A}" destId="{21BC8AC1-71D0-4DF8-BED5-89174FCC6E8D}" srcOrd="1" destOrd="0" parTransId="{E7405AC6-C22B-4E18-922F-A62EB266DA5E}" sibTransId="{4ABD0A12-0D0F-41ED-9477-3EDCC8414653}"/>
    <dgm:cxn modelId="{630A9C27-3901-4B26-846F-3BA93351154B}" type="presOf" srcId="{4ABD0A12-0D0F-41ED-9477-3EDCC8414653}" destId="{CBD2E04B-75CE-4A93-A28A-CFB4850A0CA5}" srcOrd="0" destOrd="0" presId="urn:microsoft.com/office/officeart/2005/8/layout/cycle6"/>
    <dgm:cxn modelId="{14A19528-FB4F-4872-A56D-4568905D4B14}" type="presOf" srcId="{EA1D0DA0-FCF5-4528-B2BC-DEAB71BECD0E}" destId="{8339974B-1630-454D-AF76-8A121EC559F2}" srcOrd="0" destOrd="0" presId="urn:microsoft.com/office/officeart/2005/8/layout/cycle6"/>
    <dgm:cxn modelId="{F50BF32B-6D81-4018-A898-113FD4D3FD33}" type="presOf" srcId="{95D4359B-5657-4F0E-9F80-40F2A6AA9926}" destId="{334E22DD-72A8-4CA8-A324-9FA27FC38231}" srcOrd="0" destOrd="0" presId="urn:microsoft.com/office/officeart/2005/8/layout/cycle6"/>
    <dgm:cxn modelId="{742EA130-8B0B-48D0-A17C-89C590EFE701}" type="presOf" srcId="{8F19E329-09DD-4762-A700-61F6D434C815}" destId="{BDE10E55-72AF-4C99-AFD4-20C6BDAF4989}" srcOrd="0" destOrd="0" presId="urn:microsoft.com/office/officeart/2005/8/layout/cycle6"/>
    <dgm:cxn modelId="{AE576468-552C-4000-8F9F-5BBF6A50AC75}" srcId="{0731E737-2B11-4D87-90B0-F57CA9F90A3A}" destId="{95D4359B-5657-4F0E-9F80-40F2A6AA9926}" srcOrd="2" destOrd="0" parTransId="{D55796B4-E27A-44DE-A944-7391AB5E7AAB}" sibTransId="{EA1D0DA0-FCF5-4528-B2BC-DEAB71BECD0E}"/>
    <dgm:cxn modelId="{511A4568-2CCE-4392-B0E1-BE5E4E47D5BB}" type="presOf" srcId="{58953D38-4B80-428A-81BD-D1BF99BD0E3D}" destId="{251FCBF2-1391-4E29-9801-9DA03D8A0773}" srcOrd="0" destOrd="0" presId="urn:microsoft.com/office/officeart/2005/8/layout/cycle6"/>
    <dgm:cxn modelId="{F248E285-9E94-454B-A748-829181C2FD69}" type="presOf" srcId="{21BC8AC1-71D0-4DF8-BED5-89174FCC6E8D}" destId="{75786C76-7892-450F-B711-15D66222E478}" srcOrd="0" destOrd="0" presId="urn:microsoft.com/office/officeart/2005/8/layout/cycle6"/>
    <dgm:cxn modelId="{9934278D-03EF-49EB-A8E3-E2CB223E2E9F}" type="presOf" srcId="{E2B8FC97-0511-48EA-8273-6B88119164E0}" destId="{56D92C85-B47F-4296-B039-5574F1DD9EA8}" srcOrd="0" destOrd="0" presId="urn:microsoft.com/office/officeart/2005/8/layout/cycle6"/>
    <dgm:cxn modelId="{5EF05998-355E-4043-AAAF-378072174FAC}" type="presOf" srcId="{0731E737-2B11-4D87-90B0-F57CA9F90A3A}" destId="{2DE4FB68-246B-43AE-A048-44467A326D6A}" srcOrd="0" destOrd="0" presId="urn:microsoft.com/office/officeart/2005/8/layout/cycle6"/>
    <dgm:cxn modelId="{F2A2279C-4242-4684-B473-94FE7FA7D482}" type="presOf" srcId="{126F4DCA-7C63-48B7-AE3F-F68500349F74}" destId="{D7D0D4B4-6D00-4A0E-ACC8-8ABD45FC3D50}" srcOrd="0" destOrd="0" presId="urn:microsoft.com/office/officeart/2005/8/layout/cycle6"/>
    <dgm:cxn modelId="{10F27CAD-87C9-4DD6-8976-D4B0EB9056DE}" srcId="{0731E737-2B11-4D87-90B0-F57CA9F90A3A}" destId="{58953D38-4B80-428A-81BD-D1BF99BD0E3D}" srcOrd="5" destOrd="0" parTransId="{B036ADD8-DE92-4F13-B6F8-194C8B9F9974}" sibTransId="{8D087CF0-28CD-4614-8AEA-F73965F00489}"/>
    <dgm:cxn modelId="{82C50CBB-A74A-49C2-9C06-B09871043055}" srcId="{0731E737-2B11-4D87-90B0-F57CA9F90A3A}" destId="{41E7F9E8-CC0B-4E47-B7A6-BCC93F3D53E8}" srcOrd="3" destOrd="0" parTransId="{988AAA88-507C-43AA-9FD6-6CD8B5C2B931}" sibTransId="{E2B8FC97-0511-48EA-8273-6B88119164E0}"/>
    <dgm:cxn modelId="{D6FD90C1-D023-4AC7-A524-45AABBE0930D}" type="presOf" srcId="{41E7F9E8-CC0B-4E47-B7A6-BCC93F3D53E8}" destId="{37FBEFDF-4630-4003-A258-0688640DBC7D}" srcOrd="0" destOrd="0" presId="urn:microsoft.com/office/officeart/2005/8/layout/cycle6"/>
    <dgm:cxn modelId="{1016CFC6-DE1A-48FF-B072-49797B5BFFD4}" type="presOf" srcId="{770BB12E-DEC7-4199-8553-6ABEEF521C6B}" destId="{66140D89-0894-42A4-BADA-EEBC6A420C4C}" srcOrd="0" destOrd="0" presId="urn:microsoft.com/office/officeart/2005/8/layout/cycle6"/>
    <dgm:cxn modelId="{90DDD4CF-16E9-4E96-AEE4-9234CA82EB32}" srcId="{0731E737-2B11-4D87-90B0-F57CA9F90A3A}" destId="{770BB12E-DEC7-4199-8553-6ABEEF521C6B}" srcOrd="4" destOrd="0" parTransId="{1EABA0F3-4AF1-4597-A510-D2A1907D8584}" sibTransId="{126F4DCA-7C63-48B7-AE3F-F68500349F74}"/>
    <dgm:cxn modelId="{3FA3D0D5-D2EF-446E-9EEC-43114D32B823}" type="presOf" srcId="{8D087CF0-28CD-4614-8AEA-F73965F00489}" destId="{C3F03CD7-68F3-4E91-B7B3-6F3B3E897DBE}" srcOrd="0" destOrd="0" presId="urn:microsoft.com/office/officeart/2005/8/layout/cycle6"/>
    <dgm:cxn modelId="{607B09D9-12ED-445A-9F57-EBD5A7130453}" srcId="{0731E737-2B11-4D87-90B0-F57CA9F90A3A}" destId="{8F19E329-09DD-4762-A700-61F6D434C815}" srcOrd="0" destOrd="0" parTransId="{964DCE58-3F9C-4F1A-A655-87ADDF3A7793}" sibTransId="{99C9E870-36DC-4539-810C-B56801D121A5}"/>
    <dgm:cxn modelId="{954839FC-987D-42AB-B937-E011845F88EF}" type="presOf" srcId="{99C9E870-36DC-4539-810C-B56801D121A5}" destId="{730243FB-ED7F-4CA3-A6FF-871B759A325C}" srcOrd="0" destOrd="0" presId="urn:microsoft.com/office/officeart/2005/8/layout/cycle6"/>
    <dgm:cxn modelId="{5AA64398-5A2E-405A-A798-179A9FBE5A8B}" type="presParOf" srcId="{2DE4FB68-246B-43AE-A048-44467A326D6A}" destId="{BDE10E55-72AF-4C99-AFD4-20C6BDAF4989}" srcOrd="0" destOrd="0" presId="urn:microsoft.com/office/officeart/2005/8/layout/cycle6"/>
    <dgm:cxn modelId="{608A06FA-7602-418D-8516-591A716D9870}" type="presParOf" srcId="{2DE4FB68-246B-43AE-A048-44467A326D6A}" destId="{2BA603EC-100B-45D1-9C66-5053A4B73942}" srcOrd="1" destOrd="0" presId="urn:microsoft.com/office/officeart/2005/8/layout/cycle6"/>
    <dgm:cxn modelId="{2A0A2FAC-67F4-40A8-ACF5-89F819F46AE6}" type="presParOf" srcId="{2DE4FB68-246B-43AE-A048-44467A326D6A}" destId="{730243FB-ED7F-4CA3-A6FF-871B759A325C}" srcOrd="2" destOrd="0" presId="urn:microsoft.com/office/officeart/2005/8/layout/cycle6"/>
    <dgm:cxn modelId="{6490405B-3E39-4C12-89E8-DAA7539BC228}" type="presParOf" srcId="{2DE4FB68-246B-43AE-A048-44467A326D6A}" destId="{75786C76-7892-450F-B711-15D66222E478}" srcOrd="3" destOrd="0" presId="urn:microsoft.com/office/officeart/2005/8/layout/cycle6"/>
    <dgm:cxn modelId="{30C4EA07-7C86-421E-87BE-C305B879B568}" type="presParOf" srcId="{2DE4FB68-246B-43AE-A048-44467A326D6A}" destId="{B0B28495-84A6-4827-9B1E-C2CD141F6205}" srcOrd="4" destOrd="0" presId="urn:microsoft.com/office/officeart/2005/8/layout/cycle6"/>
    <dgm:cxn modelId="{FEE7AC50-B20A-40D3-94CB-A18ECC7CB3FA}" type="presParOf" srcId="{2DE4FB68-246B-43AE-A048-44467A326D6A}" destId="{CBD2E04B-75CE-4A93-A28A-CFB4850A0CA5}" srcOrd="5" destOrd="0" presId="urn:microsoft.com/office/officeart/2005/8/layout/cycle6"/>
    <dgm:cxn modelId="{43A0EAF5-2BCF-4612-A4ED-03338ACE6F61}" type="presParOf" srcId="{2DE4FB68-246B-43AE-A048-44467A326D6A}" destId="{334E22DD-72A8-4CA8-A324-9FA27FC38231}" srcOrd="6" destOrd="0" presId="urn:microsoft.com/office/officeart/2005/8/layout/cycle6"/>
    <dgm:cxn modelId="{69104D12-9ADD-423D-8DC5-89F44575D082}" type="presParOf" srcId="{2DE4FB68-246B-43AE-A048-44467A326D6A}" destId="{7D5D8E8D-6ECD-42F8-90AE-7EFF835DD221}" srcOrd="7" destOrd="0" presId="urn:microsoft.com/office/officeart/2005/8/layout/cycle6"/>
    <dgm:cxn modelId="{B7822D80-E1DA-4DFB-BD73-20CF8E340AD7}" type="presParOf" srcId="{2DE4FB68-246B-43AE-A048-44467A326D6A}" destId="{8339974B-1630-454D-AF76-8A121EC559F2}" srcOrd="8" destOrd="0" presId="urn:microsoft.com/office/officeart/2005/8/layout/cycle6"/>
    <dgm:cxn modelId="{032B5EB4-D1F9-4280-AC8D-5E3226355065}" type="presParOf" srcId="{2DE4FB68-246B-43AE-A048-44467A326D6A}" destId="{37FBEFDF-4630-4003-A258-0688640DBC7D}" srcOrd="9" destOrd="0" presId="urn:microsoft.com/office/officeart/2005/8/layout/cycle6"/>
    <dgm:cxn modelId="{2C202EE8-4F9D-4B89-8BA9-102C437E0F3F}" type="presParOf" srcId="{2DE4FB68-246B-43AE-A048-44467A326D6A}" destId="{5C108889-1D3A-46D5-853D-6A5FCC5F8DD2}" srcOrd="10" destOrd="0" presId="urn:microsoft.com/office/officeart/2005/8/layout/cycle6"/>
    <dgm:cxn modelId="{4391109A-EB04-4AC9-A6E3-AA5E3CCDEFB0}" type="presParOf" srcId="{2DE4FB68-246B-43AE-A048-44467A326D6A}" destId="{56D92C85-B47F-4296-B039-5574F1DD9EA8}" srcOrd="11" destOrd="0" presId="urn:microsoft.com/office/officeart/2005/8/layout/cycle6"/>
    <dgm:cxn modelId="{F3C04CEF-970C-4E47-9D12-4ABD41CDBA76}" type="presParOf" srcId="{2DE4FB68-246B-43AE-A048-44467A326D6A}" destId="{66140D89-0894-42A4-BADA-EEBC6A420C4C}" srcOrd="12" destOrd="0" presId="urn:microsoft.com/office/officeart/2005/8/layout/cycle6"/>
    <dgm:cxn modelId="{E7D6A92B-A36F-4FEF-8B3C-8E250D581DBC}" type="presParOf" srcId="{2DE4FB68-246B-43AE-A048-44467A326D6A}" destId="{6394BFD5-F2CF-47E3-8E61-DF08C1221304}" srcOrd="13" destOrd="0" presId="urn:microsoft.com/office/officeart/2005/8/layout/cycle6"/>
    <dgm:cxn modelId="{C1E1DA7D-B915-4097-932A-52CB07F4F9A6}" type="presParOf" srcId="{2DE4FB68-246B-43AE-A048-44467A326D6A}" destId="{D7D0D4B4-6D00-4A0E-ACC8-8ABD45FC3D50}" srcOrd="14" destOrd="0" presId="urn:microsoft.com/office/officeart/2005/8/layout/cycle6"/>
    <dgm:cxn modelId="{6CAB9B9C-2F54-4377-8850-76D911DA7387}" type="presParOf" srcId="{2DE4FB68-246B-43AE-A048-44467A326D6A}" destId="{251FCBF2-1391-4E29-9801-9DA03D8A0773}" srcOrd="15" destOrd="0" presId="urn:microsoft.com/office/officeart/2005/8/layout/cycle6"/>
    <dgm:cxn modelId="{FBABFD7F-0A33-4AE1-9F3A-6E09591D43AB}" type="presParOf" srcId="{2DE4FB68-246B-43AE-A048-44467A326D6A}" destId="{B2617B5A-5BA2-448E-88F3-29F23DF23E1A}" srcOrd="16" destOrd="0" presId="urn:microsoft.com/office/officeart/2005/8/layout/cycle6"/>
    <dgm:cxn modelId="{3D6926AF-32FE-4896-9FCB-4740537D3A42}" type="presParOf" srcId="{2DE4FB68-246B-43AE-A048-44467A326D6A}" destId="{C3F03CD7-68F3-4E91-B7B3-6F3B3E897DBE}" srcOrd="17" destOrd="0" presId="urn:microsoft.com/office/officeart/2005/8/layout/cycle6"/>
  </dgm:cxnLst>
  <dgm:bg>
    <a:noFill/>
  </dgm:bg>
  <dgm:whole/>
  <dgm:extLst>
    <a:ext uri="http://schemas.microsoft.com/office/drawing/2008/diagram">
      <dsp:dataModelExt xmlns:dsp="http://schemas.microsoft.com/office/drawing/2008/diagram" relId="rId2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E10E55-72AF-4C99-AFD4-20C6BDAF4989}">
      <dsp:nvSpPr>
        <dsp:cNvPr id="0" name=""/>
        <dsp:cNvSpPr/>
      </dsp:nvSpPr>
      <dsp:spPr>
        <a:xfrm>
          <a:off x="4358436" y="27"/>
          <a:ext cx="2095789" cy="925129"/>
        </a:xfrm>
        <a:prstGeom prst="roundRect">
          <a:avLst/>
        </a:prstGeom>
        <a:solidFill>
          <a:schemeClr val="accent1">
            <a:shade val="80000"/>
            <a:hueOff val="0"/>
            <a:satOff val="0"/>
            <a:lumOff val="0"/>
            <a:alphaOff val="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IN" sz="1600" kern="1200" dirty="0"/>
            <a:t>1. Genre  Popularity and Impact </a:t>
          </a:r>
        </a:p>
      </dsp:txBody>
      <dsp:txXfrm>
        <a:off x="4403597" y="45188"/>
        <a:ext cx="2005467" cy="834807"/>
      </dsp:txXfrm>
    </dsp:sp>
    <dsp:sp modelId="{730243FB-ED7F-4CA3-A6FF-871B759A325C}">
      <dsp:nvSpPr>
        <dsp:cNvPr id="0" name=""/>
        <dsp:cNvSpPr/>
      </dsp:nvSpPr>
      <dsp:spPr>
        <a:xfrm>
          <a:off x="3175971" y="433629"/>
          <a:ext cx="4358397" cy="4358397"/>
        </a:xfrm>
        <a:custGeom>
          <a:avLst/>
          <a:gdLst/>
          <a:ahLst/>
          <a:cxnLst/>
          <a:rect l="0" t="0" r="0" b="0"/>
          <a:pathLst>
            <a:path>
              <a:moveTo>
                <a:pt x="3285699" y="301816"/>
              </a:moveTo>
              <a:arcTo wR="2179198" hR="2179198" stAng="18030867" swAng="1343540"/>
            </a:path>
          </a:pathLst>
        </a:custGeom>
        <a:noFill/>
        <a:ln w="9525" cap="flat" cmpd="sng" algn="ctr">
          <a:solidFill>
            <a:schemeClr val="accent1">
              <a:shade val="9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75786C76-7892-450F-B711-15D66222E478}">
      <dsp:nvSpPr>
        <dsp:cNvPr id="0" name=""/>
        <dsp:cNvSpPr/>
      </dsp:nvSpPr>
      <dsp:spPr>
        <a:xfrm>
          <a:off x="6571487" y="1305419"/>
          <a:ext cx="1612359" cy="925129"/>
        </a:xfrm>
        <a:prstGeom prst="roundRect">
          <a:avLst/>
        </a:prstGeom>
        <a:solidFill>
          <a:schemeClr val="accent1">
            <a:shade val="80000"/>
            <a:hueOff val="3492"/>
            <a:satOff val="-9620"/>
            <a:lumOff val="7072"/>
            <a:alphaOff val="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 </a:t>
          </a:r>
          <a:r>
            <a:rPr lang="en-US" sz="1600" kern="1200" dirty="0"/>
            <a:t>6.Recommendation Rate</a:t>
          </a:r>
          <a:endParaRPr lang="en-IN" sz="1600" kern="1200" dirty="0"/>
        </a:p>
      </dsp:txBody>
      <dsp:txXfrm>
        <a:off x="6616648" y="1350580"/>
        <a:ext cx="1522037" cy="834807"/>
      </dsp:txXfrm>
    </dsp:sp>
    <dsp:sp modelId="{CBD2E04B-75CE-4A93-A28A-CFB4850A0CA5}">
      <dsp:nvSpPr>
        <dsp:cNvPr id="0" name=""/>
        <dsp:cNvSpPr/>
      </dsp:nvSpPr>
      <dsp:spPr>
        <a:xfrm>
          <a:off x="3218882" y="534390"/>
          <a:ext cx="4358397" cy="4358397"/>
        </a:xfrm>
        <a:custGeom>
          <a:avLst/>
          <a:gdLst/>
          <a:ahLst/>
          <a:cxnLst/>
          <a:rect l="0" t="0" r="0" b="0"/>
          <a:pathLst>
            <a:path>
              <a:moveTo>
                <a:pt x="4306012" y="1704256"/>
              </a:moveTo>
              <a:arcTo wR="2179198" hR="2179198" stAng="20844704" swAng="1291284"/>
            </a:path>
          </a:pathLst>
        </a:custGeom>
        <a:noFill/>
        <a:ln w="9525" cap="flat" cmpd="sng" algn="ctr">
          <a:solidFill>
            <a:schemeClr val="accent1">
              <a:shade val="90000"/>
              <a:hueOff val="3506"/>
              <a:satOff val="-9489"/>
              <a:lumOff val="6666"/>
              <a:alphaOff val="0"/>
            </a:schemeClr>
          </a:solidFill>
          <a:prstDash val="solid"/>
        </a:ln>
        <a:effectLst/>
      </dsp:spPr>
      <dsp:style>
        <a:lnRef idx="1">
          <a:scrgbClr r="0" g="0" b="0"/>
        </a:lnRef>
        <a:fillRef idx="0">
          <a:scrgbClr r="0" g="0" b="0"/>
        </a:fillRef>
        <a:effectRef idx="0">
          <a:scrgbClr r="0" g="0" b="0"/>
        </a:effectRef>
        <a:fontRef idx="minor"/>
      </dsp:style>
    </dsp:sp>
    <dsp:sp modelId="{334E22DD-72A8-4CA8-A324-9FA27FC38231}">
      <dsp:nvSpPr>
        <dsp:cNvPr id="0" name=""/>
        <dsp:cNvSpPr/>
      </dsp:nvSpPr>
      <dsp:spPr>
        <a:xfrm>
          <a:off x="6692772" y="3060176"/>
          <a:ext cx="1423276" cy="925129"/>
        </a:xfrm>
        <a:prstGeom prst="roundRect">
          <a:avLst/>
        </a:prstGeom>
        <a:solidFill>
          <a:schemeClr val="accent1">
            <a:shade val="80000"/>
            <a:hueOff val="6984"/>
            <a:satOff val="-19241"/>
            <a:lumOff val="14144"/>
            <a:alphaOff val="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5. Movie Discovery Source</a:t>
          </a:r>
          <a:endParaRPr lang="en-IN" sz="1800" kern="1200" dirty="0"/>
        </a:p>
      </dsp:txBody>
      <dsp:txXfrm>
        <a:off x="6737933" y="3105337"/>
        <a:ext cx="1332954" cy="834807"/>
      </dsp:txXfrm>
    </dsp:sp>
    <dsp:sp modelId="{8339974B-1630-454D-AF76-8A121EC559F2}">
      <dsp:nvSpPr>
        <dsp:cNvPr id="0" name=""/>
        <dsp:cNvSpPr/>
      </dsp:nvSpPr>
      <dsp:spPr>
        <a:xfrm>
          <a:off x="3225157" y="472414"/>
          <a:ext cx="4358397" cy="4358397"/>
        </a:xfrm>
        <a:custGeom>
          <a:avLst/>
          <a:gdLst/>
          <a:ahLst/>
          <a:cxnLst/>
          <a:rect l="0" t="0" r="0" b="0"/>
          <a:pathLst>
            <a:path>
              <a:moveTo>
                <a:pt x="3896183" y="3521162"/>
              </a:moveTo>
              <a:arcTo wR="2179198" hR="2179198" stAng="2280632" swAng="1636243"/>
            </a:path>
          </a:pathLst>
        </a:custGeom>
        <a:noFill/>
        <a:ln w="9525" cap="flat" cmpd="sng" algn="ctr">
          <a:solidFill>
            <a:schemeClr val="accent1">
              <a:shade val="90000"/>
              <a:hueOff val="7013"/>
              <a:satOff val="-18978"/>
              <a:lumOff val="13332"/>
              <a:alphaOff val="0"/>
            </a:schemeClr>
          </a:solidFill>
          <a:prstDash val="solid"/>
        </a:ln>
        <a:effectLst/>
      </dsp:spPr>
      <dsp:style>
        <a:lnRef idx="1">
          <a:scrgbClr r="0" g="0" b="0"/>
        </a:lnRef>
        <a:fillRef idx="0">
          <a:scrgbClr r="0" g="0" b="0"/>
        </a:fillRef>
        <a:effectRef idx="0">
          <a:scrgbClr r="0" g="0" b="0"/>
        </a:effectRef>
        <a:fontRef idx="minor"/>
      </dsp:style>
    </dsp:sp>
    <dsp:sp modelId="{37FBEFDF-4630-4003-A258-0688640DBC7D}">
      <dsp:nvSpPr>
        <dsp:cNvPr id="0" name=""/>
        <dsp:cNvSpPr/>
      </dsp:nvSpPr>
      <dsp:spPr>
        <a:xfrm>
          <a:off x="4882813" y="4358452"/>
          <a:ext cx="1423276" cy="925129"/>
        </a:xfrm>
        <a:prstGeom prst="roundRect">
          <a:avLst/>
        </a:prstGeom>
        <a:solidFill>
          <a:schemeClr val="accent1">
            <a:shade val="80000"/>
            <a:hueOff val="10475"/>
            <a:satOff val="-28861"/>
            <a:lumOff val="21217"/>
            <a:alphaOff val="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4. Meaningful advice taken</a:t>
          </a:r>
          <a:endParaRPr lang="en-IN" sz="1600" kern="1200" dirty="0"/>
        </a:p>
      </dsp:txBody>
      <dsp:txXfrm>
        <a:off x="4927974" y="4403613"/>
        <a:ext cx="1332954" cy="834807"/>
      </dsp:txXfrm>
    </dsp:sp>
    <dsp:sp modelId="{56D92C85-B47F-4296-B039-5574F1DD9EA8}">
      <dsp:nvSpPr>
        <dsp:cNvPr id="0" name=""/>
        <dsp:cNvSpPr/>
      </dsp:nvSpPr>
      <dsp:spPr>
        <a:xfrm>
          <a:off x="3238416" y="473793"/>
          <a:ext cx="4358397" cy="4358397"/>
        </a:xfrm>
        <a:custGeom>
          <a:avLst/>
          <a:gdLst/>
          <a:ahLst/>
          <a:cxnLst/>
          <a:rect l="0" t="0" r="0" b="0"/>
          <a:pathLst>
            <a:path>
              <a:moveTo>
                <a:pt x="1633187" y="4288885"/>
              </a:moveTo>
              <a:arcTo wR="2179198" hR="2179198" stAng="6270624" swAng="1811039"/>
            </a:path>
          </a:pathLst>
        </a:custGeom>
        <a:noFill/>
        <a:ln w="9525" cap="flat" cmpd="sng" algn="ctr">
          <a:solidFill>
            <a:schemeClr val="accent1">
              <a:shade val="90000"/>
              <a:hueOff val="10519"/>
              <a:satOff val="-28468"/>
              <a:lumOff val="19997"/>
              <a:alphaOff val="0"/>
            </a:schemeClr>
          </a:solidFill>
          <a:prstDash val="solid"/>
        </a:ln>
        <a:effectLst/>
      </dsp:spPr>
      <dsp:style>
        <a:lnRef idx="1">
          <a:scrgbClr r="0" g="0" b="0"/>
        </a:lnRef>
        <a:fillRef idx="0">
          <a:scrgbClr r="0" g="0" b="0"/>
        </a:fillRef>
        <a:effectRef idx="0">
          <a:scrgbClr r="0" g="0" b="0"/>
        </a:effectRef>
        <a:fontRef idx="minor"/>
      </dsp:style>
    </dsp:sp>
    <dsp:sp modelId="{66140D89-0894-42A4-BADA-EEBC6A420C4C}">
      <dsp:nvSpPr>
        <dsp:cNvPr id="0" name=""/>
        <dsp:cNvSpPr/>
      </dsp:nvSpPr>
      <dsp:spPr>
        <a:xfrm>
          <a:off x="2807451" y="3268825"/>
          <a:ext cx="1423276" cy="925129"/>
        </a:xfrm>
        <a:prstGeom prst="roundRect">
          <a:avLst/>
        </a:prstGeom>
        <a:solidFill>
          <a:schemeClr val="accent1">
            <a:shade val="80000"/>
            <a:hueOff val="13967"/>
            <a:satOff val="-38482"/>
            <a:lumOff val="28289"/>
            <a:alphaOff val="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3. Life changing movements</a:t>
          </a:r>
          <a:endParaRPr lang="en-IN" sz="1600" kern="1200" dirty="0"/>
        </a:p>
      </dsp:txBody>
      <dsp:txXfrm>
        <a:off x="2852612" y="3313986"/>
        <a:ext cx="1332954" cy="834807"/>
      </dsp:txXfrm>
    </dsp:sp>
    <dsp:sp modelId="{D7D0D4B4-6D00-4A0E-ACC8-8ABD45FC3D50}">
      <dsp:nvSpPr>
        <dsp:cNvPr id="0" name=""/>
        <dsp:cNvSpPr/>
      </dsp:nvSpPr>
      <dsp:spPr>
        <a:xfrm>
          <a:off x="3247780" y="535947"/>
          <a:ext cx="4358397" cy="4358397"/>
        </a:xfrm>
        <a:custGeom>
          <a:avLst/>
          <a:gdLst/>
          <a:ahLst/>
          <a:cxnLst/>
          <a:rect l="0" t="0" r="0" b="0"/>
          <a:pathLst>
            <a:path>
              <a:moveTo>
                <a:pt x="68522" y="2721371"/>
              </a:moveTo>
              <a:arcTo wR="2179198" hR="2179198" stAng="9935628" swAng="1862015"/>
            </a:path>
          </a:pathLst>
        </a:custGeom>
        <a:noFill/>
        <a:ln w="9525" cap="flat" cmpd="sng" algn="ctr">
          <a:solidFill>
            <a:schemeClr val="accent1">
              <a:shade val="90000"/>
              <a:hueOff val="14026"/>
              <a:satOff val="-37957"/>
              <a:lumOff val="26663"/>
              <a:alphaOff val="0"/>
            </a:schemeClr>
          </a:solidFill>
          <a:prstDash val="solid"/>
        </a:ln>
        <a:effectLst/>
      </dsp:spPr>
      <dsp:style>
        <a:lnRef idx="1">
          <a:scrgbClr r="0" g="0" b="0"/>
        </a:lnRef>
        <a:fillRef idx="0">
          <a:scrgbClr r="0" g="0" b="0"/>
        </a:fillRef>
        <a:effectRef idx="0">
          <a:scrgbClr r="0" g="0" b="0"/>
        </a:effectRef>
        <a:fontRef idx="minor"/>
      </dsp:style>
    </dsp:sp>
    <dsp:sp modelId="{251FCBF2-1391-4E29-9801-9DA03D8A0773}">
      <dsp:nvSpPr>
        <dsp:cNvPr id="0" name=""/>
        <dsp:cNvSpPr/>
      </dsp:nvSpPr>
      <dsp:spPr>
        <a:xfrm>
          <a:off x="2705391" y="1155064"/>
          <a:ext cx="1646048" cy="925129"/>
        </a:xfrm>
        <a:prstGeom prst="roundRect">
          <a:avLst/>
        </a:prstGeom>
        <a:solidFill>
          <a:schemeClr val="accent1">
            <a:shade val="80000"/>
            <a:hueOff val="17459"/>
            <a:satOff val="-48102"/>
            <a:lumOff val="35361"/>
            <a:alphaOff val="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2. Average Rating Movie</a:t>
          </a:r>
          <a:endParaRPr lang="en-IN" sz="1600" kern="1200" dirty="0"/>
        </a:p>
      </dsp:txBody>
      <dsp:txXfrm>
        <a:off x="2750552" y="1200225"/>
        <a:ext cx="1555726" cy="834807"/>
      </dsp:txXfrm>
    </dsp:sp>
    <dsp:sp modelId="{C3F03CD7-68F3-4E91-B7B3-6F3B3E897DBE}">
      <dsp:nvSpPr>
        <dsp:cNvPr id="0" name=""/>
        <dsp:cNvSpPr/>
      </dsp:nvSpPr>
      <dsp:spPr>
        <a:xfrm>
          <a:off x="3344308" y="393486"/>
          <a:ext cx="4358397" cy="4358397"/>
        </a:xfrm>
        <a:custGeom>
          <a:avLst/>
          <a:gdLst/>
          <a:ahLst/>
          <a:cxnLst/>
          <a:rect l="0" t="0" r="0" b="0"/>
          <a:pathLst>
            <a:path>
              <a:moveTo>
                <a:pt x="528351" y="756662"/>
              </a:moveTo>
              <a:arcTo wR="2179198" hR="2179198" stAng="13245090" swAng="1005548"/>
            </a:path>
          </a:pathLst>
        </a:custGeom>
        <a:noFill/>
        <a:ln w="9525" cap="flat" cmpd="sng" algn="ctr">
          <a:solidFill>
            <a:schemeClr val="accent1">
              <a:shade val="90000"/>
              <a:hueOff val="17532"/>
              <a:satOff val="-47446"/>
              <a:lumOff val="33329"/>
              <a:alphaOff val="0"/>
            </a:schemeClr>
          </a:solidFill>
          <a:prstDash val="solid"/>
        </a:ln>
        <a:effectLst/>
      </dsp:spPr>
      <dsp:style>
        <a:lnRef idx="1">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cycle6">
  <dgm:title val=""/>
  <dgm:desc val=""/>
  <dgm:catLst>
    <dgm:cat type="cycle" pri="4000"/>
    <dgm:cat type="relationship" pri="24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param type="endSty" val="noArr"/>
              </dgm:alg>
              <dgm:shape xmlns:r="http://schemas.openxmlformats.org/officeDocument/2006/relationships" type="conn" r:blip="">
                <dgm:adjLst/>
              </dgm:shape>
              <dgm:presOf axis="self"/>
              <dgm:constrLst>
                <dgm:constr type="h" refType="w" fact="0.65"/>
                <dgm:constr type="connDist"/>
                <dgm:constr type="begPad" refType="connDist" fact="0.01"/>
                <dgm:constr type="endPad" refType="connDist" fact="0.01"/>
              </dgm:constrLst>
              <dgm:ruleLst/>
            </dgm:layoutNode>
          </dgm:forEach>
        </dgm:if>
        <dgm:else name="Name16"/>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7" name="Picture 6" descr="Brickwork-HD-R1a.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12" name="Freeform 11"/>
          <p:cNvSpPr/>
          <p:nvPr/>
        </p:nvSpPr>
        <p:spPr>
          <a:xfrm>
            <a:off x="-15875" y="0"/>
            <a:ext cx="11683810" cy="6588125"/>
          </a:xfrm>
          <a:custGeom>
            <a:avLst/>
            <a:gdLst/>
            <a:ahLst/>
            <a:cxnLst/>
            <a:rect l="l" t="t" r="r" b="b"/>
            <a:pathLst>
              <a:path w="11683810" h="6588125">
                <a:moveTo>
                  <a:pt x="0" y="0"/>
                </a:moveTo>
                <a:lnTo>
                  <a:pt x="11318691" y="0"/>
                </a:lnTo>
                <a:lnTo>
                  <a:pt x="11683810" y="5976938"/>
                </a:lnTo>
                <a:lnTo>
                  <a:pt x="15875" y="6588125"/>
                </a:lnTo>
                <a:cubicBezTo>
                  <a:pt x="10583" y="4386792"/>
                  <a:pt x="5292" y="2185458"/>
                  <a:pt x="0" y="0"/>
                </a:cubicBezTo>
                <a:close/>
              </a:path>
            </a:pathLst>
          </a:custGeom>
          <a:ln>
            <a:noFill/>
          </a:ln>
          <a:effectLst>
            <a:outerShdw blurRad="101600" dist="152400" dir="438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sp>
      <p:sp>
        <p:nvSpPr>
          <p:cNvPr id="14" name="Freeform 13"/>
          <p:cNvSpPr/>
          <p:nvPr/>
        </p:nvSpPr>
        <p:spPr>
          <a:xfrm>
            <a:off x="0" y="4282257"/>
            <a:ext cx="11329257" cy="2028845"/>
          </a:xfrm>
          <a:custGeom>
            <a:avLst/>
            <a:gdLst/>
            <a:ahLst/>
            <a:cxnLst/>
            <a:rect l="l" t="t" r="r" b="b"/>
            <a:pathLst>
              <a:path w="11329257" h="2028845">
                <a:moveTo>
                  <a:pt x="0" y="588520"/>
                </a:moveTo>
                <a:lnTo>
                  <a:pt x="11244075" y="0"/>
                </a:lnTo>
                <a:lnTo>
                  <a:pt x="11329257" y="1424838"/>
                </a:lnTo>
                <a:lnTo>
                  <a:pt x="0" y="2028845"/>
                </a:lnTo>
                <a:lnTo>
                  <a:pt x="0" y="58852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26" name="Freeform 25"/>
          <p:cNvSpPr/>
          <p:nvPr/>
        </p:nvSpPr>
        <p:spPr>
          <a:xfrm>
            <a:off x="0" y="0"/>
            <a:ext cx="8719579" cy="456877"/>
          </a:xfrm>
          <a:custGeom>
            <a:avLst/>
            <a:gdLst/>
            <a:ahLst/>
            <a:cxnLst/>
            <a:rect l="l" t="t" r="r" b="b"/>
            <a:pathLst>
              <a:path w="8719579" h="456877">
                <a:moveTo>
                  <a:pt x="0" y="0"/>
                </a:moveTo>
                <a:lnTo>
                  <a:pt x="8719579" y="0"/>
                </a:lnTo>
                <a:lnTo>
                  <a:pt x="0" y="456877"/>
                </a:lnTo>
                <a:lnTo>
                  <a:pt x="0" y="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15" name="Freeform 14"/>
          <p:cNvSpPr/>
          <p:nvPr/>
        </p:nvSpPr>
        <p:spPr>
          <a:xfrm rot="21420000">
            <a:off x="-161800" y="293317"/>
            <a:ext cx="11367116" cy="5751804"/>
          </a:xfrm>
          <a:custGeom>
            <a:avLst/>
            <a:gdLst/>
            <a:ahLst/>
            <a:cxnLst/>
            <a:rect l="l" t="t" r="r" b="b"/>
            <a:pathLst>
              <a:path w="11367116" h="5751804">
                <a:moveTo>
                  <a:pt x="11346705" y="0"/>
                </a:moveTo>
                <a:cubicBezTo>
                  <a:pt x="11353509" y="1915114"/>
                  <a:pt x="11360312" y="3830229"/>
                  <a:pt x="11367116" y="5745343"/>
                </a:cubicBezTo>
                <a:lnTo>
                  <a:pt x="0" y="5751804"/>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2" name="Title 1"/>
          <p:cNvSpPr>
            <a:spLocks noGrp="1"/>
          </p:cNvSpPr>
          <p:nvPr>
            <p:ph type="ctrTitle"/>
          </p:nvPr>
        </p:nvSpPr>
        <p:spPr>
          <a:xfrm rot="21420000">
            <a:off x="891201" y="662656"/>
            <a:ext cx="9755187" cy="2766528"/>
          </a:xfrm>
        </p:spPr>
        <p:txBody>
          <a:bodyPr anchor="b">
            <a:normAutofit/>
          </a:bodyPr>
          <a:lstStyle>
            <a:lvl1pPr algn="r">
              <a:defRPr sz="8000"/>
            </a:lvl1pPr>
          </a:lstStyle>
          <a:p>
            <a:r>
              <a:rPr lang="en-US"/>
              <a:t>Click to edit Master title style</a:t>
            </a:r>
            <a:endParaRPr lang="en-US" dirty="0"/>
          </a:p>
        </p:txBody>
      </p:sp>
      <p:sp>
        <p:nvSpPr>
          <p:cNvPr id="3" name="Subtitle 2"/>
          <p:cNvSpPr>
            <a:spLocks noGrp="1"/>
          </p:cNvSpPr>
          <p:nvPr>
            <p:ph type="subTitle" idx="1"/>
          </p:nvPr>
        </p:nvSpPr>
        <p:spPr>
          <a:xfrm rot="21420000">
            <a:off x="983062" y="3505209"/>
            <a:ext cx="9755187" cy="550333"/>
          </a:xfrm>
        </p:spPr>
        <p:txBody>
          <a:bodyPr anchor="t">
            <a:noAutofit/>
          </a:bodyPr>
          <a:lstStyle>
            <a:lvl1pPr marL="0" indent="0" algn="r">
              <a:buNone/>
              <a:defRPr sz="28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rot="21420000">
            <a:off x="4948541" y="4578463"/>
            <a:ext cx="6143653" cy="1163112"/>
          </a:xfrm>
        </p:spPr>
        <p:txBody>
          <a:bodyPr/>
          <a:lstStyle>
            <a:lvl1pPr algn="ctr">
              <a:defRPr sz="5400">
                <a:solidFill>
                  <a:schemeClr val="accent1">
                    <a:lumMod val="50000"/>
                  </a:schemeClr>
                </a:solidFill>
              </a:defRPr>
            </a:lvl1pPr>
          </a:lstStyle>
          <a:p>
            <a:fld id="{F7AFFB9B-9FB8-469E-96F9-4D32314110B6}" type="datetimeFigureOut">
              <a:rPr lang="en-US" dirty="0"/>
              <a:t>7/30/2025</a:t>
            </a:fld>
            <a:endParaRPr lang="en-US" dirty="0"/>
          </a:p>
        </p:txBody>
      </p:sp>
      <p:sp>
        <p:nvSpPr>
          <p:cNvPr id="5" name="Footer Placeholder 4"/>
          <p:cNvSpPr>
            <a:spLocks noGrp="1"/>
          </p:cNvSpPr>
          <p:nvPr>
            <p:ph type="ftr" sz="quarter" idx="11"/>
          </p:nvPr>
        </p:nvSpPr>
        <p:spPr>
          <a:xfrm rot="21420000">
            <a:off x="-5560" y="4883024"/>
            <a:ext cx="4047239" cy="1195538"/>
          </a:xfrm>
        </p:spPr>
        <p:txBody>
          <a:bodyPr vert="horz" lIns="91440" tIns="45720" rIns="91440" bIns="45720" rtlCol="0" anchor="ctr"/>
          <a:lstStyle>
            <a:lvl1pPr algn="r">
              <a:defRPr lang="en-US" sz="5400" dirty="0"/>
            </a:lvl1pPr>
          </a:lstStyle>
          <a:p>
            <a:endParaRPr lang="en-US" dirty="0"/>
          </a:p>
        </p:txBody>
      </p:sp>
      <p:sp>
        <p:nvSpPr>
          <p:cNvPr id="6" name="Slide Number Placeholder 5"/>
          <p:cNvSpPr>
            <a:spLocks noGrp="1"/>
          </p:cNvSpPr>
          <p:nvPr>
            <p:ph type="sldNum" sz="quarter" idx="12"/>
          </p:nvPr>
        </p:nvSpPr>
        <p:spPr>
          <a:xfrm rot="21420000">
            <a:off x="9851758" y="3832648"/>
            <a:ext cx="907186" cy="498470"/>
          </a:xfrm>
        </p:spPr>
        <p:txBody>
          <a:bodyPr/>
          <a:lstStyle>
            <a:lvl1pPr>
              <a:defRPr sz="2400">
                <a:solidFill>
                  <a:schemeClr val="tx1">
                    <a:lumMod val="75000"/>
                    <a:lumOff val="25000"/>
                  </a:schemeClr>
                </a:solidFill>
              </a:defRPr>
            </a:lvl1pPr>
          </a:lstStyle>
          <a:p>
            <a:fld id="{6D22F896-40B5-4ADD-8801-0D06FADFA095}" type="slidenum">
              <a:rPr lang="en-US" dirty="0"/>
              <a:pPr/>
              <a:t>‹#›</a:t>
            </a:fld>
            <a:endParaRPr lang="en-US" dirty="0"/>
          </a:p>
        </p:txBody>
      </p:sp>
      <p:sp>
        <p:nvSpPr>
          <p:cNvPr id="25" name="5-Point Star 24"/>
          <p:cNvSpPr/>
          <p:nvPr/>
        </p:nvSpPr>
        <p:spPr>
          <a:xfrm rot="21420000">
            <a:off x="4221385" y="5111356"/>
            <a:ext cx="515386" cy="515386"/>
          </a:xfrm>
          <a:prstGeom prst="star5">
            <a:avLst>
              <a:gd name="adj" fmla="val 26693"/>
              <a:gd name="hf" fmla="val 105146"/>
              <a:gd name="vf" fmla="val 110557"/>
            </a:avLst>
          </a:prstGeom>
          <a:solidFill>
            <a:schemeClr val="tx1">
              <a:alpha val="40000"/>
            </a:schemeClr>
          </a:solidFill>
          <a:ln>
            <a:noFill/>
          </a:ln>
        </p:spPr>
        <p:style>
          <a:lnRef idx="1">
            <a:schemeClr val="accent1"/>
          </a:lnRef>
          <a:fillRef idx="3">
            <a:schemeClr val="accent1"/>
          </a:fillRef>
          <a:effectRef idx="2">
            <a:schemeClr val="accent1"/>
          </a:effectRef>
          <a:fontRef idx="minor">
            <a:schemeClr val="lt1"/>
          </a:fontRef>
        </p:style>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4106333"/>
            <a:ext cx="10394708" cy="58884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5801" y="685799"/>
            <a:ext cx="10392513" cy="3194903"/>
          </a:xfrm>
          <a:ln w="57150" cmpd="thinThick">
            <a:solidFill>
              <a:schemeClr val="bg1">
                <a:lumMod val="50000"/>
              </a:schemeClr>
            </a:solidFill>
            <a:miter lim="800000"/>
          </a:ln>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780" y="4702923"/>
            <a:ext cx="10394728" cy="682472"/>
          </a:xfrm>
        </p:spPr>
        <p:txBody>
          <a:bodyPr anchor="t"/>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41D2AC3-6A0B-4169-B1EA-E3AE8B351BDD}" type="datetimeFigureOut">
              <a:rPr lang="en-US" dirty="0"/>
              <a:t>7/30/2025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1" y="685800"/>
            <a:ext cx="10396902" cy="3194903"/>
          </a:xfrm>
        </p:spPr>
        <p:txBody>
          <a:bodyPr anchor="ctr">
            <a:normAutofit/>
          </a:bodyPr>
          <a:lstStyle>
            <a:lvl1pPr algn="ctr">
              <a:defRPr sz="4800"/>
            </a:lvl1pPr>
          </a:lstStyle>
          <a:p>
            <a:r>
              <a:rPr lang="en-US"/>
              <a:t>Click to edit Master title style</a:t>
            </a:r>
            <a:endParaRPr lang="en-US" dirty="0"/>
          </a:p>
        </p:txBody>
      </p:sp>
      <p:sp>
        <p:nvSpPr>
          <p:cNvPr id="4" name="Text Placeholder 3"/>
          <p:cNvSpPr>
            <a:spLocks noGrp="1"/>
          </p:cNvSpPr>
          <p:nvPr>
            <p:ph type="body" sz="half" idx="2"/>
          </p:nvPr>
        </p:nvSpPr>
        <p:spPr>
          <a:xfrm>
            <a:off x="685779" y="4106333"/>
            <a:ext cx="10394729" cy="1273606"/>
          </a:xfrm>
        </p:spPr>
        <p:txBody>
          <a:bodyPr anchor="ct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D4B9363-8B87-41B7-9F8E-64519CBB8F34}" type="datetimeFigureOut">
              <a:rPr lang="en-US" dirty="0"/>
              <a:t>7/30/2025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21732" y="685800"/>
            <a:ext cx="9525020" cy="2916704"/>
          </a:xfrm>
        </p:spPr>
        <p:txBody>
          <a:bodyPr anchor="ctr">
            <a:normAutofit/>
          </a:bodyPr>
          <a:lstStyle>
            <a:lvl1pPr algn="ctr">
              <a:defRPr sz="4800"/>
            </a:lvl1pPr>
          </a:lstStyle>
          <a:p>
            <a:r>
              <a:rPr lang="en-US"/>
              <a:t>Click to edit Master title style</a:t>
            </a:r>
            <a:endParaRPr lang="en-US" dirty="0"/>
          </a:p>
        </p:txBody>
      </p:sp>
      <p:sp>
        <p:nvSpPr>
          <p:cNvPr id="12" name="Text Placeholder 3"/>
          <p:cNvSpPr>
            <a:spLocks noGrp="1"/>
          </p:cNvSpPr>
          <p:nvPr>
            <p:ph type="body" sz="half" idx="13"/>
          </p:nvPr>
        </p:nvSpPr>
        <p:spPr>
          <a:xfrm>
            <a:off x="1550264" y="3610032"/>
            <a:ext cx="8667956" cy="377768"/>
          </a:xfrm>
        </p:spPr>
        <p:txBody>
          <a:bodyPr anchor="t">
            <a:normAutofit/>
          </a:bodyPr>
          <a:lstStyle>
            <a:lvl1pPr marL="0" indent="0" algn="r">
              <a:buNone/>
              <a:defRPr sz="1400">
                <a:solidFill>
                  <a:schemeClr val="tx1">
                    <a:lumMod val="50000"/>
                    <a:lumOff val="5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685801" y="4106334"/>
            <a:ext cx="10396882" cy="1268252"/>
          </a:xfrm>
        </p:spPr>
        <p:txBody>
          <a:bodyPr anchor="ct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AEF5746-5284-4951-9F37-7AE924EDBCB7}" type="datetimeFigureOut">
              <a:rPr lang="en-US" dirty="0"/>
              <a:t>7/30/2025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13" name="TextBox 12"/>
          <p:cNvSpPr txBox="1"/>
          <p:nvPr/>
        </p:nvSpPr>
        <p:spPr>
          <a:xfrm>
            <a:off x="685801" y="89262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473083" y="292282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5800" y="1723854"/>
            <a:ext cx="10394707" cy="2511835"/>
          </a:xfrm>
        </p:spPr>
        <p:txBody>
          <a:bodyPr anchor="b">
            <a:normAutofit/>
          </a:bodyPr>
          <a:lstStyle>
            <a:lvl1pPr algn="l">
              <a:defRPr sz="4800"/>
            </a:lvl1pPr>
          </a:lstStyle>
          <a:p>
            <a:r>
              <a:rPr lang="en-US"/>
              <a:t>Click to edit Master title style</a:t>
            </a:r>
            <a:endParaRPr lang="en-US" dirty="0"/>
          </a:p>
        </p:txBody>
      </p:sp>
      <p:sp>
        <p:nvSpPr>
          <p:cNvPr id="4" name="Text Placeholder 3"/>
          <p:cNvSpPr>
            <a:spLocks noGrp="1"/>
          </p:cNvSpPr>
          <p:nvPr>
            <p:ph type="body" sz="half" idx="2"/>
          </p:nvPr>
        </p:nvSpPr>
        <p:spPr>
          <a:xfrm>
            <a:off x="685800" y="4247468"/>
            <a:ext cx="10394707" cy="1140644"/>
          </a:xfrm>
        </p:spPr>
        <p:txBody>
          <a:bodyPr anchor="t">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2398B29-7265-4A65-A2A4-6703C057B7C1}" type="datetimeFigureOut">
              <a:rPr lang="en-US" dirty="0"/>
              <a:t>7/30/2025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685802" y="685800"/>
            <a:ext cx="10394706" cy="1151965"/>
          </a:xfrm>
        </p:spPr>
        <p:txBody>
          <a:bodyPr/>
          <a:lstStyle>
            <a:lvl1pPr algn="ctr">
              <a:defRPr/>
            </a:lvl1pPr>
          </a:lstStyle>
          <a:p>
            <a:r>
              <a:rPr lang="en-US"/>
              <a:t>Click to edit Master title style</a:t>
            </a:r>
            <a:endParaRPr lang="en-US" dirty="0"/>
          </a:p>
        </p:txBody>
      </p:sp>
      <p:sp>
        <p:nvSpPr>
          <p:cNvPr id="7" name="Text Placeholder 2"/>
          <p:cNvSpPr>
            <a:spLocks noGrp="1"/>
          </p:cNvSpPr>
          <p:nvPr>
            <p:ph type="body" idx="1"/>
          </p:nvPr>
        </p:nvSpPr>
        <p:spPr>
          <a:xfrm>
            <a:off x="685802"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802"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234622"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234621"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770380"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770380"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28FBA082-94DF-4C4B-A041-6624924AB0A8}" type="datetimeFigureOut">
              <a:rPr lang="en-US" dirty="0"/>
              <a:t>7/30/2025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685801" y="685800"/>
            <a:ext cx="10396882" cy="1151965"/>
          </a:xfrm>
        </p:spPr>
        <p:txBody>
          <a:bodyPr/>
          <a:lstStyle>
            <a:lvl1pPr algn="ctr">
              <a:defRPr/>
            </a:lvl1pPr>
          </a:lstStyle>
          <a:p>
            <a:r>
              <a:rPr lang="en-US"/>
              <a:t>Click to edit Master title style</a:t>
            </a:r>
            <a:endParaRPr lang="en-US" dirty="0"/>
          </a:p>
        </p:txBody>
      </p:sp>
      <p:sp>
        <p:nvSpPr>
          <p:cNvPr id="19" name="Text Placeholder 2"/>
          <p:cNvSpPr>
            <a:spLocks noGrp="1"/>
          </p:cNvSpPr>
          <p:nvPr>
            <p:ph type="body" idx="1"/>
          </p:nvPr>
        </p:nvSpPr>
        <p:spPr>
          <a:xfrm>
            <a:off x="691840"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5780" y="2063395"/>
            <a:ext cx="3310128" cy="1536725"/>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91840" y="4389287"/>
            <a:ext cx="3310128" cy="98529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237410"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235999" y="2063395"/>
            <a:ext cx="3310128" cy="1535237"/>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235999" y="4389286"/>
            <a:ext cx="3310128" cy="98530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768944"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768819" y="2063394"/>
            <a:ext cx="3310128" cy="1537196"/>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768819" y="4389284"/>
            <a:ext cx="3310128" cy="985302"/>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B27686C4-3AB5-4E0C-86CA-FB108C350AA9}" type="datetimeFigureOut">
              <a:rPr lang="en-US" dirty="0"/>
              <a:t>7/30/2025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r">
              <a:defRPr/>
            </a:lvl1p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685800" y="2063396"/>
            <a:ext cx="10394707" cy="331119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9FF1211-4E0C-4AB3-B04F-585959BDAFE8}" type="datetimeFigureOut">
              <a:rPr lang="en-US" dirty="0"/>
              <a:t>7/30/2025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15862" y="685800"/>
            <a:ext cx="2264646" cy="4688785"/>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685800" y="685800"/>
            <a:ext cx="7904431" cy="4688785"/>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8BDECAF-D3BE-4069-9C78-642ECCD01477}" type="datetimeFigureOut">
              <a:rPr lang="en-US" dirty="0"/>
              <a:t>7/30/2025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685800" y="2063396"/>
            <a:ext cx="10394707" cy="33111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EFBDC27-E420-4878-9EE6-7B9656D6442A}" type="datetimeFigureOut">
              <a:rPr lang="en-US" dirty="0"/>
              <a:t>7/30/2025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5801" y="685800"/>
            <a:ext cx="10394707" cy="3193487"/>
          </a:xfrm>
        </p:spPr>
        <p:txBody>
          <a:bodyPr anchor="b">
            <a:normAutofit/>
          </a:bodyPr>
          <a:lstStyle>
            <a:lvl1pPr algn="l">
              <a:defRPr sz="5400"/>
            </a:lvl1pPr>
          </a:lstStyle>
          <a:p>
            <a:r>
              <a:rPr lang="en-US"/>
              <a:t>Click to edit Master title style</a:t>
            </a:r>
            <a:endParaRPr lang="en-US" dirty="0"/>
          </a:p>
        </p:txBody>
      </p:sp>
      <p:sp>
        <p:nvSpPr>
          <p:cNvPr id="3" name="Text Placeholder 2"/>
          <p:cNvSpPr>
            <a:spLocks noGrp="1"/>
          </p:cNvSpPr>
          <p:nvPr>
            <p:ph type="body" idx="1"/>
          </p:nvPr>
        </p:nvSpPr>
        <p:spPr>
          <a:xfrm>
            <a:off x="685801" y="3742267"/>
            <a:ext cx="10394707" cy="1639614"/>
          </a:xfrm>
        </p:spPr>
        <p:txBody>
          <a:bodyPr anchor="t">
            <a:normAutofit/>
          </a:bodyPr>
          <a:lstStyle>
            <a:lvl1pPr marL="0" indent="0" algn="l">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F7F47CF-67C9-420C-80A5-E2069FF0C2DF}" type="datetimeFigureOut">
              <a:rPr lang="en-US" dirty="0"/>
              <a:t>7/30/2025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4" name="Title 1"/>
          <p:cNvSpPr>
            <a:spLocks noGrp="1"/>
          </p:cNvSpPr>
          <p:nvPr>
            <p:ph type="title"/>
          </p:nvPr>
        </p:nvSpPr>
        <p:spPr>
          <a:xfrm>
            <a:off x="685801" y="685800"/>
            <a:ext cx="10396882" cy="1158140"/>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685800" y="2063396"/>
            <a:ext cx="5088714" cy="3311189"/>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5993971" y="2063396"/>
            <a:ext cx="5086538" cy="3311189"/>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E22DC73-F065-42F5-A9F2-D90B2E42A0B3}" type="datetimeFigureOut">
              <a:rPr lang="en-US" dirty="0"/>
              <a:t>7/30/2025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4" name="Title 1"/>
          <p:cNvSpPr>
            <a:spLocks noGrp="1"/>
          </p:cNvSpPr>
          <p:nvPr>
            <p:ph type="title"/>
          </p:nvPr>
        </p:nvSpPr>
        <p:spPr>
          <a:xfrm>
            <a:off x="685801" y="685800"/>
            <a:ext cx="10394707" cy="115814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8356" y="2063396"/>
            <a:ext cx="4856158" cy="679994"/>
          </a:xfrm>
        </p:spPr>
        <p:txBody>
          <a:bodyPr anchor="b">
            <a:noAutofit/>
          </a:bodyPr>
          <a:lstStyle>
            <a:lvl1pPr marL="0" indent="0">
              <a:lnSpc>
                <a:spcPct val="90000"/>
              </a:lnSpc>
              <a:buNone/>
              <a:defRPr sz="26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3"/>
          <p:cNvSpPr>
            <a:spLocks noGrp="1"/>
          </p:cNvSpPr>
          <p:nvPr>
            <p:ph sz="quarter" idx="13"/>
          </p:nvPr>
        </p:nvSpPr>
        <p:spPr>
          <a:xfrm>
            <a:off x="685802" y="2861733"/>
            <a:ext cx="5088712" cy="2512852"/>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8191" y="2063396"/>
            <a:ext cx="4864491" cy="679994"/>
          </a:xfrm>
        </p:spPr>
        <p:txBody>
          <a:bodyPr anchor="b">
            <a:noAutofit/>
          </a:bodyPr>
          <a:lstStyle>
            <a:lvl1pPr marL="0" indent="0">
              <a:lnSpc>
                <a:spcPct val="90000"/>
              </a:lnSpc>
              <a:buNone/>
              <a:defRPr sz="26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5"/>
          <p:cNvSpPr>
            <a:spLocks noGrp="1"/>
          </p:cNvSpPr>
          <p:nvPr>
            <p:ph sz="quarter" idx="14"/>
          </p:nvPr>
        </p:nvSpPr>
        <p:spPr>
          <a:xfrm>
            <a:off x="5993969" y="2861733"/>
            <a:ext cx="5088713" cy="2512852"/>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6BEA702-9B29-41CC-9BCC-3DF8A0D379FE}" type="datetimeFigureOut">
              <a:rPr lang="en-US" dirty="0"/>
              <a:t>7/30/2025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97649AC-CB8F-4FF1-9A34-5861C74DD0A7}" type="datetimeFigureOut">
              <a:rPr lang="en-US" dirty="0"/>
              <a:t>7/30/2025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EC5CECA-2D3A-4680-9B49-752200DE467C}" type="datetimeFigureOut">
              <a:rPr lang="en-US" dirty="0"/>
              <a:t>7/30/2025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93643" y="685800"/>
            <a:ext cx="4126860" cy="2023252"/>
          </a:xfrm>
        </p:spPr>
        <p:txBody>
          <a:bodyPr anchor="b">
            <a:normAutofit/>
          </a:bodyPr>
          <a:lstStyle>
            <a:lvl1pPr algn="ctr">
              <a:defRPr sz="3600"/>
            </a:lvl1pPr>
          </a:lstStyle>
          <a:p>
            <a:r>
              <a:rPr lang="en-US"/>
              <a:t>Click to edit Master title style</a:t>
            </a:r>
            <a:endParaRPr lang="en-US" dirty="0"/>
          </a:p>
        </p:txBody>
      </p:sp>
      <p:sp>
        <p:nvSpPr>
          <p:cNvPr id="10" name="Content Placeholder 2"/>
          <p:cNvSpPr>
            <a:spLocks noGrp="1"/>
          </p:cNvSpPr>
          <p:nvPr>
            <p:ph sz="quarter" idx="13"/>
          </p:nvPr>
        </p:nvSpPr>
        <p:spPr>
          <a:xfrm>
            <a:off x="5046132" y="685800"/>
            <a:ext cx="6034375" cy="46887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93642" y="2709052"/>
            <a:ext cx="4126861" cy="2665533"/>
          </a:xfrm>
        </p:spPr>
        <p:txBody>
          <a:bodyPr anchor="t">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0C3BFE2-83B7-4B0A-B9D3-AB28331082B3}" type="datetimeFigureOut">
              <a:rPr lang="en-US" dirty="0"/>
              <a:t>7/30/2025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685800"/>
            <a:ext cx="6345302" cy="2023252"/>
          </a:xfrm>
        </p:spPr>
        <p:txBody>
          <a:bodyPr anchor="b">
            <a:normAutofit/>
          </a:bodyPr>
          <a:lstStyle>
            <a:lvl1pPr algn="ctr">
              <a:defRPr sz="36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82362" y="0"/>
            <a:ext cx="3598146" cy="5071533"/>
          </a:xfrm>
          <a:ln w="57150" cmpd="thinThick">
            <a:solidFill>
              <a:schemeClr val="bg1">
                <a:lumMod val="50000"/>
              </a:schemeClr>
            </a:solidFill>
            <a:miter lim="800000"/>
          </a:ln>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1" y="2709052"/>
            <a:ext cx="6345301" cy="2362481"/>
          </a:xfrm>
        </p:spPr>
        <p:txBody>
          <a:bodyPr anchor="t">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2EF78E3-FDA3-4D28-AAA2-0B81F349A39D}" type="datetimeFigureOut">
              <a:rPr lang="en-US" dirty="0"/>
              <a:t>7/30/2025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jp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7" name="Picture 6" descr="Brickwork-HD-R1a.jp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10" name="Group 9"/>
          <p:cNvGrpSpPr/>
          <p:nvPr/>
        </p:nvGrpSpPr>
        <p:grpSpPr>
          <a:xfrm>
            <a:off x="-25397" y="0"/>
            <a:ext cx="12005350" cy="6644081"/>
            <a:chOff x="-25397" y="0"/>
            <a:chExt cx="12005350" cy="6644081"/>
          </a:xfrm>
        </p:grpSpPr>
        <p:sp useBgFill="1">
          <p:nvSpPr>
            <p:cNvPr id="11" name="Rectangle 10"/>
            <p:cNvSpPr/>
            <p:nvPr/>
          </p:nvSpPr>
          <p:spPr>
            <a:xfrm>
              <a:off x="1" y="0"/>
              <a:ext cx="11979952" cy="6644081"/>
            </a:xfrm>
            <a:prstGeom prst="rect">
              <a:avLst/>
            </a:prstGeom>
            <a:ln>
              <a:noFill/>
            </a:ln>
            <a:effectLst>
              <a:outerShdw blurRad="98425" dist="76200" dir="4380000" algn="tl" rotWithShape="0">
                <a:srgbClr val="000000">
                  <a:alpha val="68000"/>
                </a:srgbClr>
              </a:outerShdw>
            </a:effectLst>
          </p:spPr>
          <p:style>
            <a:lnRef idx="1">
              <a:schemeClr val="accent1"/>
            </a:lnRef>
            <a:fillRef idx="3">
              <a:schemeClr val="accent1"/>
            </a:fillRef>
            <a:effectRef idx="2">
              <a:schemeClr val="accent1"/>
            </a:effectRef>
            <a:fontRef idx="minor">
              <a:schemeClr val="lt1"/>
            </a:fontRef>
          </p:style>
        </p:sp>
        <p:sp>
          <p:nvSpPr>
            <p:cNvPr id="12" name="Freeform 11"/>
            <p:cNvSpPr/>
            <p:nvPr/>
          </p:nvSpPr>
          <p:spPr>
            <a:xfrm>
              <a:off x="-25397" y="0"/>
              <a:ext cx="11773291" cy="6419514"/>
            </a:xfrm>
            <a:custGeom>
              <a:avLst/>
              <a:gdLst/>
              <a:ahLst/>
              <a:cxnLst/>
              <a:rect l="l" t="t" r="r" b="b"/>
              <a:pathLst>
                <a:path w="11773291" h="6419514">
                  <a:moveTo>
                    <a:pt x="11750059" y="0"/>
                  </a:moveTo>
                  <a:lnTo>
                    <a:pt x="11773291" y="6419514"/>
                  </a:lnTo>
                  <a:lnTo>
                    <a:pt x="0" y="6411047"/>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13" name="Rectangle 12"/>
            <p:cNvSpPr/>
            <p:nvPr/>
          </p:nvSpPr>
          <p:spPr>
            <a:xfrm>
              <a:off x="1" y="5600215"/>
              <a:ext cx="11706512" cy="780581"/>
            </a:xfrm>
            <a:prstGeom prst="rect">
              <a:avLst/>
            </a:pr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85801" y="685800"/>
            <a:ext cx="10396882" cy="1151965"/>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063396"/>
            <a:ext cx="10396883" cy="3311189"/>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98083" y="5757334"/>
            <a:ext cx="3784600" cy="498470"/>
          </a:xfrm>
          <a:prstGeom prst="rect">
            <a:avLst/>
          </a:prstGeom>
        </p:spPr>
        <p:txBody>
          <a:bodyPr vert="horz" lIns="91440" tIns="45720" rIns="91440" bIns="45720" rtlCol="0" anchor="ctr"/>
          <a:lstStyle>
            <a:lvl1pPr algn="r">
              <a:defRPr sz="3200" cap="all" baseline="0">
                <a:solidFill>
                  <a:schemeClr val="accent1">
                    <a:lumMod val="50000"/>
                  </a:schemeClr>
                </a:solidFill>
              </a:defRPr>
            </a:lvl1pPr>
          </a:lstStyle>
          <a:p>
            <a:fld id="{C35BB1C6-BF8F-4481-8AB2-603A1C8A906A}" type="datetimeFigureOut">
              <a:rPr lang="en-US" dirty="0"/>
              <a:t>7/30/2025</a:t>
            </a:fld>
            <a:endParaRPr lang="en-US" dirty="0"/>
          </a:p>
        </p:txBody>
      </p:sp>
      <p:sp>
        <p:nvSpPr>
          <p:cNvPr id="5" name="Footer Placeholder 4"/>
          <p:cNvSpPr>
            <a:spLocks noGrp="1"/>
          </p:cNvSpPr>
          <p:nvPr>
            <p:ph type="ftr" sz="quarter" idx="3"/>
          </p:nvPr>
        </p:nvSpPr>
        <p:spPr>
          <a:xfrm>
            <a:off x="685801" y="5757334"/>
            <a:ext cx="5499719" cy="498470"/>
          </a:xfrm>
          <a:prstGeom prst="rect">
            <a:avLst/>
          </a:prstGeom>
        </p:spPr>
        <p:txBody>
          <a:bodyPr vert="horz" lIns="91440" tIns="45720" rIns="91440" bIns="45720" rtlCol="0" anchor="ctr"/>
          <a:lstStyle>
            <a:lvl1pPr algn="l">
              <a:defRPr sz="3200" cap="all" baseline="0">
                <a:solidFill>
                  <a:schemeClr val="accent1">
                    <a:lumMod val="50000"/>
                  </a:schemeClr>
                </a:solidFill>
              </a:defRPr>
            </a:lvl1pPr>
          </a:lstStyle>
          <a:p>
            <a:endParaRPr lang="en-US" dirty="0"/>
          </a:p>
        </p:txBody>
      </p:sp>
      <p:sp>
        <p:nvSpPr>
          <p:cNvPr id="6" name="Slide Number Placeholder 5"/>
          <p:cNvSpPr>
            <a:spLocks noGrp="1"/>
          </p:cNvSpPr>
          <p:nvPr>
            <p:ph type="sldNum" sz="quarter" idx="4"/>
          </p:nvPr>
        </p:nvSpPr>
        <p:spPr>
          <a:xfrm>
            <a:off x="6287121" y="5757334"/>
            <a:ext cx="907186" cy="498470"/>
          </a:xfrm>
          <a:prstGeom prst="rect">
            <a:avLst/>
          </a:prstGeom>
        </p:spPr>
        <p:txBody>
          <a:bodyPr vert="horz" lIns="91440" tIns="45720" rIns="91440" bIns="45720" rtlCol="0" anchor="ctr"/>
          <a:lstStyle>
            <a:lvl1pPr algn="ctr">
              <a:defRPr sz="3200" cap="all" baseline="0">
                <a:solidFill>
                  <a:schemeClr val="accent1">
                    <a:lumMod val="50000"/>
                  </a:schemeClr>
                </a:solidFill>
              </a:defRPr>
            </a:lvl1pPr>
          </a:lstStyle>
          <a:p>
            <a:fld id="{6D22F896-40B5-4ADD-8801-0D06FADFA09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sldNum="0" hdr="0" ftr="0" dt="0"/>
  <p:txStyles>
    <p:titleStyle>
      <a:lvl1pPr algn="l" defTabSz="914400" rtl="0" eaLnBrk="1" latinLnBrk="0" hangingPunct="1">
        <a:lnSpc>
          <a:spcPct val="90000"/>
        </a:lnSpc>
        <a:spcBef>
          <a:spcPct val="0"/>
        </a:spcBef>
        <a:buNone/>
        <a:defRPr sz="5400" kern="1200" cap="all" baseline="0">
          <a:solidFill>
            <a:schemeClr val="accent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60000"/>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image" Target="../media/image4.jp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4.gif"/><Relationship Id="rId2" Type="http://schemas.openxmlformats.org/officeDocument/2006/relationships/image" Target="../media/image8.jp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image" Target="../media/image17.png"/><Relationship Id="rId2" Type="http://schemas.openxmlformats.org/officeDocument/2006/relationships/image" Target="../media/image8.jpg"/><Relationship Id="rId1" Type="http://schemas.openxmlformats.org/officeDocument/2006/relationships/slideLayout" Target="../slideLayouts/slideLayout2.xml"/><Relationship Id="rId6" Type="http://schemas.openxmlformats.org/officeDocument/2006/relationships/image" Target="../media/image12.svg"/><Relationship Id="rId11" Type="http://schemas.openxmlformats.org/officeDocument/2006/relationships/image" Target="../media/image5.gif"/><Relationship Id="rId5" Type="http://schemas.openxmlformats.org/officeDocument/2006/relationships/image" Target="../media/image11.png"/><Relationship Id="rId10" Type="http://schemas.openxmlformats.org/officeDocument/2006/relationships/image" Target="../media/image16.svg"/><Relationship Id="rId4" Type="http://schemas.openxmlformats.org/officeDocument/2006/relationships/image" Target="../media/image10.svg"/><Relationship Id="rId9" Type="http://schemas.openxmlformats.org/officeDocument/2006/relationships/image" Target="../media/image15.png"/></Relationships>
</file>

<file path=ppt/slides/_rels/slide4.xml.rels><?xml version="1.0" encoding="UTF-8" standalone="yes"?>
<Relationships xmlns="http://schemas.openxmlformats.org/package/2006/relationships"><Relationship Id="rId8" Type="http://schemas.openxmlformats.org/officeDocument/2006/relationships/image" Target="../media/image23.svg"/><Relationship Id="rId13" Type="http://schemas.openxmlformats.org/officeDocument/2006/relationships/image" Target="../media/image28.png"/><Relationship Id="rId18" Type="http://schemas.openxmlformats.org/officeDocument/2006/relationships/diagramQuickStyle" Target="../diagrams/quickStyle1.xml"/><Relationship Id="rId3" Type="http://schemas.openxmlformats.org/officeDocument/2006/relationships/image" Target="../media/image18.png"/><Relationship Id="rId7" Type="http://schemas.openxmlformats.org/officeDocument/2006/relationships/image" Target="../media/image22.png"/><Relationship Id="rId12" Type="http://schemas.openxmlformats.org/officeDocument/2006/relationships/image" Target="../media/image27.svg"/><Relationship Id="rId17" Type="http://schemas.openxmlformats.org/officeDocument/2006/relationships/diagramLayout" Target="../diagrams/layout1.xml"/><Relationship Id="rId2" Type="http://schemas.openxmlformats.org/officeDocument/2006/relationships/image" Target="../media/image5.gif"/><Relationship Id="rId16" Type="http://schemas.openxmlformats.org/officeDocument/2006/relationships/diagramData" Target="../diagrams/data1.xml"/><Relationship Id="rId20" Type="http://schemas.microsoft.com/office/2007/relationships/diagramDrawing" Target="../diagrams/drawing1.xml"/><Relationship Id="rId1" Type="http://schemas.openxmlformats.org/officeDocument/2006/relationships/slideLayout" Target="../slideLayouts/slideLayout2.xml"/><Relationship Id="rId6" Type="http://schemas.openxmlformats.org/officeDocument/2006/relationships/image" Target="../media/image21.svg"/><Relationship Id="rId11" Type="http://schemas.openxmlformats.org/officeDocument/2006/relationships/image" Target="../media/image26.png"/><Relationship Id="rId5" Type="http://schemas.openxmlformats.org/officeDocument/2006/relationships/image" Target="../media/image20.png"/><Relationship Id="rId15" Type="http://schemas.openxmlformats.org/officeDocument/2006/relationships/image" Target="../media/image30.svg"/><Relationship Id="rId10" Type="http://schemas.openxmlformats.org/officeDocument/2006/relationships/image" Target="../media/image25.svg"/><Relationship Id="rId19" Type="http://schemas.openxmlformats.org/officeDocument/2006/relationships/diagramColors" Target="../diagrams/colors1.xml"/><Relationship Id="rId4" Type="http://schemas.openxmlformats.org/officeDocument/2006/relationships/image" Target="../media/image19.svg"/><Relationship Id="rId9" Type="http://schemas.openxmlformats.org/officeDocument/2006/relationships/image" Target="../media/image24.png"/><Relationship Id="rId14" Type="http://schemas.openxmlformats.org/officeDocument/2006/relationships/image" Target="../media/image2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92598F-25E3-D942-35CD-8F5792906C0A}"/>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2E47D6F6-BAA7-41C6-E7F4-16783DD4BBE9}"/>
              </a:ext>
            </a:extLst>
          </p:cNvPr>
          <p:cNvPicPr>
            <a:picLocks noGrp="1" noChangeAspect="1"/>
          </p:cNvPicPr>
          <p:nvPr>
            <p:ph sz="quarter" idx="13"/>
          </p:nvPr>
        </p:nvPicPr>
        <p:blipFill>
          <a:blip r:embed="rId2"/>
          <a:stretch>
            <a:fillRect/>
          </a:stretch>
        </p:blipFill>
        <p:spPr>
          <a:xfrm>
            <a:off x="0" y="-410518"/>
            <a:ext cx="12192000" cy="7268518"/>
          </a:xfrm>
        </p:spPr>
      </p:pic>
      <p:sp>
        <p:nvSpPr>
          <p:cNvPr id="8" name="TextBox 7">
            <a:extLst>
              <a:ext uri="{FF2B5EF4-FFF2-40B4-BE49-F238E27FC236}">
                <a16:creationId xmlns:a16="http://schemas.microsoft.com/office/drawing/2014/main" id="{3AF2C467-2FF8-0A69-4948-9B95ED65C23A}"/>
              </a:ext>
            </a:extLst>
          </p:cNvPr>
          <p:cNvSpPr txBox="1"/>
          <p:nvPr/>
        </p:nvSpPr>
        <p:spPr>
          <a:xfrm>
            <a:off x="206478" y="2764228"/>
            <a:ext cx="7495150" cy="1938992"/>
          </a:xfrm>
          <a:prstGeom prst="rect">
            <a:avLst/>
          </a:prstGeom>
          <a:noFill/>
        </p:spPr>
        <p:txBody>
          <a:bodyPr wrap="square">
            <a:spAutoFit/>
          </a:bodyPr>
          <a:lstStyle/>
          <a:p>
            <a:r>
              <a:rPr lang="en-US" sz="3200" b="1" dirty="0">
                <a:latin typeface="Arial Black" panose="020B0A04020102020204" pitchFamily="34" charset="0"/>
              </a:rPr>
              <a:t>Netflix Viewer Insight Analysis using Python and Pandas</a:t>
            </a:r>
          </a:p>
          <a:p>
            <a:r>
              <a:rPr lang="en-US" sz="2800" b="1" dirty="0">
                <a:latin typeface="Arial Black" panose="020B0A04020102020204" pitchFamily="34" charset="0"/>
              </a:rPr>
              <a:t>Project by :  Vidya Bhagat</a:t>
            </a:r>
          </a:p>
          <a:p>
            <a:r>
              <a:rPr lang="en-US" sz="2800" b="1" dirty="0">
                <a:latin typeface="Arial Black" panose="020B0A04020102020204" pitchFamily="34" charset="0"/>
              </a:rPr>
              <a:t>Date : 24-July-25</a:t>
            </a:r>
            <a:endParaRPr lang="en-IN" sz="2800" b="1" dirty="0">
              <a:latin typeface="Arial Black" panose="020B0A04020102020204" pitchFamily="34" charset="0"/>
            </a:endParaRPr>
          </a:p>
        </p:txBody>
      </p:sp>
      <p:pic>
        <p:nvPicPr>
          <p:cNvPr id="4" name="Picture 3">
            <a:extLst>
              <a:ext uri="{FF2B5EF4-FFF2-40B4-BE49-F238E27FC236}">
                <a16:creationId xmlns:a16="http://schemas.microsoft.com/office/drawing/2014/main" id="{EE6F71D5-D994-AA07-5DE7-3275F81078F2}"/>
              </a:ext>
            </a:extLst>
          </p:cNvPr>
          <p:cNvPicPr>
            <a:picLocks noChangeAspect="1"/>
          </p:cNvPicPr>
          <p:nvPr/>
        </p:nvPicPr>
        <p:blipFill>
          <a:blip r:embed="rId3"/>
          <a:stretch>
            <a:fillRect/>
          </a:stretch>
        </p:blipFill>
        <p:spPr>
          <a:xfrm>
            <a:off x="642989" y="-91809"/>
            <a:ext cx="2064774" cy="2263431"/>
          </a:xfrm>
          <a:prstGeom prst="rect">
            <a:avLst/>
          </a:prstGeom>
        </p:spPr>
      </p:pic>
      <p:pic>
        <p:nvPicPr>
          <p:cNvPr id="14" name="Picture 13">
            <a:extLst>
              <a:ext uri="{FF2B5EF4-FFF2-40B4-BE49-F238E27FC236}">
                <a16:creationId xmlns:a16="http://schemas.microsoft.com/office/drawing/2014/main" id="{BD1F259B-4527-3317-7701-93EDF9D0C653}"/>
              </a:ext>
            </a:extLst>
          </p:cNvPr>
          <p:cNvPicPr>
            <a:picLocks noChangeAspect="1"/>
          </p:cNvPicPr>
          <p:nvPr/>
        </p:nvPicPr>
        <p:blipFill>
          <a:blip r:embed="rId4"/>
          <a:stretch>
            <a:fillRect/>
          </a:stretch>
        </p:blipFill>
        <p:spPr>
          <a:xfrm>
            <a:off x="3817080" y="1094403"/>
            <a:ext cx="1077219" cy="1077219"/>
          </a:xfrm>
          <a:prstGeom prst="rect">
            <a:avLst/>
          </a:prstGeom>
        </p:spPr>
      </p:pic>
      <p:pic>
        <p:nvPicPr>
          <p:cNvPr id="16" name="Picture 15">
            <a:extLst>
              <a:ext uri="{FF2B5EF4-FFF2-40B4-BE49-F238E27FC236}">
                <a16:creationId xmlns:a16="http://schemas.microsoft.com/office/drawing/2014/main" id="{C1E4821D-E63C-DFDD-326B-1563B56F85F2}"/>
              </a:ext>
            </a:extLst>
          </p:cNvPr>
          <p:cNvPicPr>
            <a:picLocks noChangeAspect="1"/>
          </p:cNvPicPr>
          <p:nvPr/>
        </p:nvPicPr>
        <p:blipFill>
          <a:blip r:embed="rId5"/>
          <a:stretch>
            <a:fillRect/>
          </a:stretch>
        </p:blipFill>
        <p:spPr>
          <a:xfrm>
            <a:off x="2875935" y="93194"/>
            <a:ext cx="2959510" cy="1486689"/>
          </a:xfrm>
          <a:prstGeom prst="rect">
            <a:avLst/>
          </a:prstGeom>
        </p:spPr>
      </p:pic>
    </p:spTree>
    <p:extLst>
      <p:ext uri="{BB962C8B-B14F-4D97-AF65-F5344CB8AC3E}">
        <p14:creationId xmlns:p14="http://schemas.microsoft.com/office/powerpoint/2010/main" val="32935288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6FCE51D4-7CA2-C418-5302-F0DD6CCB0E4C}"/>
              </a:ext>
            </a:extLst>
          </p:cNvPr>
          <p:cNvSpPr>
            <a:spLocks noGrp="1"/>
          </p:cNvSpPr>
          <p:nvPr>
            <p:ph sz="quarter" idx="13"/>
          </p:nvPr>
        </p:nvSpPr>
        <p:spPr>
          <a:xfrm>
            <a:off x="705464" y="1099835"/>
            <a:ext cx="10394707" cy="3311189"/>
          </a:xfrm>
        </p:spPr>
        <p:txBody>
          <a:bodyPr>
            <a:normAutofit/>
          </a:bodyPr>
          <a:lstStyle/>
          <a:p>
            <a:pPr marL="0" indent="0">
              <a:buNone/>
            </a:pPr>
            <a:r>
              <a:rPr lang="en-US" sz="3600" dirty="0"/>
              <a:t>➡️ </a:t>
            </a:r>
            <a:r>
              <a:rPr lang="en-US" sz="3600" b="1" dirty="0"/>
              <a:t>“Data Insights &amp; Visualizations using Pandas”</a:t>
            </a:r>
            <a:endParaRPr lang="en-IN" sz="3600" dirty="0"/>
          </a:p>
        </p:txBody>
      </p:sp>
    </p:spTree>
    <p:extLst>
      <p:ext uri="{BB962C8B-B14F-4D97-AF65-F5344CB8AC3E}">
        <p14:creationId xmlns:p14="http://schemas.microsoft.com/office/powerpoint/2010/main" val="5475056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97366B-1784-DBFE-E319-5C26050AC72E}"/>
              </a:ext>
            </a:extLst>
          </p:cNvPr>
          <p:cNvSpPr>
            <a:spLocks noGrp="1"/>
          </p:cNvSpPr>
          <p:nvPr>
            <p:ph type="title"/>
          </p:nvPr>
        </p:nvSpPr>
        <p:spPr>
          <a:xfrm>
            <a:off x="904569" y="156521"/>
            <a:ext cx="10176386" cy="777544"/>
          </a:xfrm>
        </p:spPr>
        <p:txBody>
          <a:bodyPr>
            <a:normAutofit fontScale="90000"/>
          </a:bodyPr>
          <a:lstStyle/>
          <a:p>
            <a:r>
              <a:rPr lang="en-US" dirty="0"/>
              <a:t>1.Word Cloud of Meaningful Advice</a:t>
            </a:r>
            <a:endParaRPr lang="en-IN" dirty="0"/>
          </a:p>
        </p:txBody>
      </p:sp>
      <p:sp>
        <p:nvSpPr>
          <p:cNvPr id="5" name="TextBox 4">
            <a:extLst>
              <a:ext uri="{FF2B5EF4-FFF2-40B4-BE49-F238E27FC236}">
                <a16:creationId xmlns:a16="http://schemas.microsoft.com/office/drawing/2014/main" id="{F5DA81C4-E1CC-44AE-E99A-2EE9640F4724}"/>
              </a:ext>
            </a:extLst>
          </p:cNvPr>
          <p:cNvSpPr txBox="1"/>
          <p:nvPr/>
        </p:nvSpPr>
        <p:spPr>
          <a:xfrm>
            <a:off x="1170040" y="934065"/>
            <a:ext cx="9645444" cy="646331"/>
          </a:xfrm>
          <a:prstGeom prst="rect">
            <a:avLst/>
          </a:prstGeom>
          <a:noFill/>
        </p:spPr>
        <p:txBody>
          <a:bodyPr wrap="square">
            <a:spAutoFit/>
          </a:bodyPr>
          <a:lstStyle/>
          <a:p>
            <a:pPr marL="285750" indent="-285750">
              <a:buFont typeface="Wingdings" panose="05000000000000000000" pitchFamily="2" charset="2"/>
              <a:buChar char="§"/>
            </a:pPr>
            <a:r>
              <a:rPr lang="en-IN" dirty="0">
                <a:latin typeface="Calibri" panose="020F0502020204030204" pitchFamily="34" charset="0"/>
                <a:ea typeface="Calibri" panose="020F0502020204030204" pitchFamily="34" charset="0"/>
                <a:cs typeface="Calibri" panose="020F0502020204030204" pitchFamily="34" charset="0"/>
              </a:rPr>
              <a:t>Visually show the core themes in what people are learning Highlight frequent topics like "self-love", "forgiveness", "courage", etc.</a:t>
            </a:r>
          </a:p>
        </p:txBody>
      </p:sp>
      <p:sp>
        <p:nvSpPr>
          <p:cNvPr id="11" name="AutoShape 8">
            <a:extLst>
              <a:ext uri="{FF2B5EF4-FFF2-40B4-BE49-F238E27FC236}">
                <a16:creationId xmlns:a16="http://schemas.microsoft.com/office/drawing/2014/main" id="{9867662F-A597-90C6-7BBA-077F2E6EC681}"/>
              </a:ext>
            </a:extLst>
          </p:cNvPr>
          <p:cNvSpPr>
            <a:spLocks noChangeAspect="1" noChangeArrowheads="1"/>
          </p:cNvSpPr>
          <p:nvPr/>
        </p:nvSpPr>
        <p:spPr bwMode="auto">
          <a:xfrm>
            <a:off x="5943600" y="3276600"/>
            <a:ext cx="929148" cy="92914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13" name="Picture 12">
            <a:extLst>
              <a:ext uri="{FF2B5EF4-FFF2-40B4-BE49-F238E27FC236}">
                <a16:creationId xmlns:a16="http://schemas.microsoft.com/office/drawing/2014/main" id="{1AE42C0F-3FEB-8CC8-D4A4-BD5F1A44CC55}"/>
              </a:ext>
            </a:extLst>
          </p:cNvPr>
          <p:cNvPicPr>
            <a:picLocks noChangeAspect="1"/>
          </p:cNvPicPr>
          <p:nvPr/>
        </p:nvPicPr>
        <p:blipFill>
          <a:blip r:embed="rId2"/>
          <a:stretch>
            <a:fillRect/>
          </a:stretch>
        </p:blipFill>
        <p:spPr>
          <a:xfrm>
            <a:off x="324465" y="1786396"/>
            <a:ext cx="11110452" cy="4624235"/>
          </a:xfrm>
          <a:prstGeom prst="rect">
            <a:avLst/>
          </a:prstGeom>
        </p:spPr>
      </p:pic>
    </p:spTree>
    <p:extLst>
      <p:ext uri="{BB962C8B-B14F-4D97-AF65-F5344CB8AC3E}">
        <p14:creationId xmlns:p14="http://schemas.microsoft.com/office/powerpoint/2010/main" val="11891556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32636-5537-7471-C6D8-6A301148EFF3}"/>
              </a:ext>
            </a:extLst>
          </p:cNvPr>
          <p:cNvSpPr>
            <a:spLocks noGrp="1"/>
          </p:cNvSpPr>
          <p:nvPr>
            <p:ph type="title"/>
          </p:nvPr>
        </p:nvSpPr>
        <p:spPr>
          <a:xfrm>
            <a:off x="324465" y="331450"/>
            <a:ext cx="11395587" cy="1151965"/>
          </a:xfrm>
        </p:spPr>
        <p:txBody>
          <a:bodyPr>
            <a:normAutofit fontScale="90000"/>
          </a:bodyPr>
          <a:lstStyle/>
          <a:p>
            <a:r>
              <a:rPr lang="en-IN" dirty="0"/>
              <a:t>2.Distribution of Life-Changing Moments</a:t>
            </a:r>
          </a:p>
        </p:txBody>
      </p:sp>
      <p:pic>
        <p:nvPicPr>
          <p:cNvPr id="5" name="Content Placeholder 4">
            <a:extLst>
              <a:ext uri="{FF2B5EF4-FFF2-40B4-BE49-F238E27FC236}">
                <a16:creationId xmlns:a16="http://schemas.microsoft.com/office/drawing/2014/main" id="{06CAB2F7-2A41-3CBF-9AD0-3DDE8C4C0532}"/>
              </a:ext>
            </a:extLst>
          </p:cNvPr>
          <p:cNvPicPr>
            <a:picLocks noGrp="1" noChangeAspect="1"/>
          </p:cNvPicPr>
          <p:nvPr>
            <p:ph sz="quarter" idx="13"/>
          </p:nvPr>
        </p:nvPicPr>
        <p:blipFill>
          <a:blip r:embed="rId2"/>
          <a:stretch>
            <a:fillRect/>
          </a:stretch>
        </p:blipFill>
        <p:spPr>
          <a:xfrm>
            <a:off x="895459" y="1483416"/>
            <a:ext cx="9487406" cy="4061978"/>
          </a:xfrm>
        </p:spPr>
      </p:pic>
    </p:spTree>
    <p:extLst>
      <p:ext uri="{BB962C8B-B14F-4D97-AF65-F5344CB8AC3E}">
        <p14:creationId xmlns:p14="http://schemas.microsoft.com/office/powerpoint/2010/main" val="28824618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36DFB1-BE5B-9686-DC07-7C96F1F52CF8}"/>
              </a:ext>
            </a:extLst>
          </p:cNvPr>
          <p:cNvSpPr>
            <a:spLocks noGrp="1"/>
          </p:cNvSpPr>
          <p:nvPr>
            <p:ph type="title"/>
          </p:nvPr>
        </p:nvSpPr>
        <p:spPr>
          <a:xfrm>
            <a:off x="685801" y="294968"/>
            <a:ext cx="10396882" cy="904567"/>
          </a:xfrm>
        </p:spPr>
        <p:txBody>
          <a:bodyPr>
            <a:normAutofit fontScale="90000"/>
          </a:bodyPr>
          <a:lstStyle/>
          <a:p>
            <a:r>
              <a:rPr lang="en-US" dirty="0"/>
              <a:t>3. Life Changes Triggered by Movies</a:t>
            </a:r>
            <a:endParaRPr lang="en-IN" dirty="0"/>
          </a:p>
        </p:txBody>
      </p:sp>
      <p:pic>
        <p:nvPicPr>
          <p:cNvPr id="9" name="Content Placeholder 8">
            <a:extLst>
              <a:ext uri="{FF2B5EF4-FFF2-40B4-BE49-F238E27FC236}">
                <a16:creationId xmlns:a16="http://schemas.microsoft.com/office/drawing/2014/main" id="{3647A950-F1C7-50FB-E541-4E8C0A8B6487}"/>
              </a:ext>
            </a:extLst>
          </p:cNvPr>
          <p:cNvPicPr>
            <a:picLocks noGrp="1" noChangeAspect="1"/>
          </p:cNvPicPr>
          <p:nvPr>
            <p:ph sz="quarter" idx="13"/>
          </p:nvPr>
        </p:nvPicPr>
        <p:blipFill>
          <a:blip r:embed="rId2"/>
          <a:stretch>
            <a:fillRect/>
          </a:stretch>
        </p:blipFill>
        <p:spPr>
          <a:xfrm>
            <a:off x="685800" y="1908997"/>
            <a:ext cx="9706897" cy="4307553"/>
          </a:xfrm>
        </p:spPr>
      </p:pic>
      <p:sp>
        <p:nvSpPr>
          <p:cNvPr id="7" name="TextBox 6">
            <a:extLst>
              <a:ext uri="{FF2B5EF4-FFF2-40B4-BE49-F238E27FC236}">
                <a16:creationId xmlns:a16="http://schemas.microsoft.com/office/drawing/2014/main" id="{3C727FB9-E115-B812-30E3-8020D2210BFD}"/>
              </a:ext>
            </a:extLst>
          </p:cNvPr>
          <p:cNvSpPr txBox="1"/>
          <p:nvPr/>
        </p:nvSpPr>
        <p:spPr>
          <a:xfrm>
            <a:off x="685800" y="1199535"/>
            <a:ext cx="6135328" cy="369332"/>
          </a:xfrm>
          <a:prstGeom prst="rect">
            <a:avLst/>
          </a:prstGeom>
          <a:noFill/>
        </p:spPr>
        <p:txBody>
          <a:bodyPr wrap="square">
            <a:spAutoFit/>
          </a:bodyPr>
          <a:lstStyle/>
          <a:p>
            <a:pPr marL="285750" indent="-285750">
              <a:buFont typeface="Wingdings" panose="05000000000000000000" pitchFamily="2" charset="2"/>
              <a:buChar char="§"/>
            </a:pPr>
            <a:r>
              <a:rPr lang="en-IN" dirty="0"/>
              <a:t> </a:t>
            </a:r>
            <a:r>
              <a:rPr lang="en-IN" dirty="0">
                <a:latin typeface="Calibri" panose="020F0502020204030204" pitchFamily="34" charset="0"/>
                <a:ea typeface="Calibri" panose="020F0502020204030204" pitchFamily="34" charset="0"/>
                <a:cs typeface="Calibri" panose="020F0502020204030204" pitchFamily="34" charset="0"/>
              </a:rPr>
              <a:t>Top Life Changes Triggered by Movies</a:t>
            </a:r>
          </a:p>
        </p:txBody>
      </p:sp>
    </p:spTree>
    <p:extLst>
      <p:ext uri="{BB962C8B-B14F-4D97-AF65-F5344CB8AC3E}">
        <p14:creationId xmlns:p14="http://schemas.microsoft.com/office/powerpoint/2010/main" val="20723677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33AD85-C63C-7FAB-F238-58AE96B8B766}"/>
              </a:ext>
            </a:extLst>
          </p:cNvPr>
          <p:cNvSpPr>
            <a:spLocks noGrp="1"/>
          </p:cNvSpPr>
          <p:nvPr>
            <p:ph type="title"/>
          </p:nvPr>
        </p:nvSpPr>
        <p:spPr>
          <a:xfrm>
            <a:off x="646472" y="213852"/>
            <a:ext cx="10396882" cy="1151965"/>
          </a:xfrm>
        </p:spPr>
        <p:txBody>
          <a:bodyPr>
            <a:normAutofit fontScale="90000"/>
          </a:bodyPr>
          <a:lstStyle/>
          <a:p>
            <a:r>
              <a:rPr lang="en-US" dirty="0"/>
              <a:t>4. Top Keywords in Meaningful Advice</a:t>
            </a:r>
            <a:endParaRPr lang="en-IN" dirty="0"/>
          </a:p>
        </p:txBody>
      </p:sp>
      <p:pic>
        <p:nvPicPr>
          <p:cNvPr id="4" name="Content Placeholder 3">
            <a:extLst>
              <a:ext uri="{FF2B5EF4-FFF2-40B4-BE49-F238E27FC236}">
                <a16:creationId xmlns:a16="http://schemas.microsoft.com/office/drawing/2014/main" id="{56C27371-1B23-9D83-D881-223A96B91798}"/>
              </a:ext>
            </a:extLst>
          </p:cNvPr>
          <p:cNvPicPr>
            <a:picLocks noGrp="1" noChangeAspect="1"/>
          </p:cNvPicPr>
          <p:nvPr>
            <p:ph sz="quarter" idx="13"/>
          </p:nvPr>
        </p:nvPicPr>
        <p:blipFill>
          <a:blip r:embed="rId2"/>
          <a:stretch>
            <a:fillRect/>
          </a:stretch>
        </p:blipFill>
        <p:spPr>
          <a:xfrm>
            <a:off x="1041381" y="1278193"/>
            <a:ext cx="9607063" cy="4827639"/>
          </a:xfrm>
          <a:prstGeom prst="rect">
            <a:avLst/>
          </a:prstGeom>
        </p:spPr>
      </p:pic>
    </p:spTree>
    <p:extLst>
      <p:ext uri="{BB962C8B-B14F-4D97-AF65-F5344CB8AC3E}">
        <p14:creationId xmlns:p14="http://schemas.microsoft.com/office/powerpoint/2010/main" val="28602303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C065D-0D96-7DE5-C266-C6E9FEC7FF82}"/>
              </a:ext>
            </a:extLst>
          </p:cNvPr>
          <p:cNvSpPr>
            <a:spLocks noGrp="1"/>
          </p:cNvSpPr>
          <p:nvPr>
            <p:ph type="title"/>
          </p:nvPr>
        </p:nvSpPr>
        <p:spPr>
          <a:xfrm>
            <a:off x="675968" y="331839"/>
            <a:ext cx="10396882" cy="1151965"/>
          </a:xfrm>
        </p:spPr>
        <p:txBody>
          <a:bodyPr>
            <a:noAutofit/>
          </a:bodyPr>
          <a:lstStyle/>
          <a:p>
            <a:r>
              <a:rPr lang="en-US" sz="4400" dirty="0"/>
              <a:t>5. Chart of Most Common Impact Phrases</a:t>
            </a:r>
            <a:endParaRPr lang="en-IN" sz="4400" dirty="0"/>
          </a:p>
        </p:txBody>
      </p:sp>
      <p:pic>
        <p:nvPicPr>
          <p:cNvPr id="4" name="Content Placeholder 3">
            <a:extLst>
              <a:ext uri="{FF2B5EF4-FFF2-40B4-BE49-F238E27FC236}">
                <a16:creationId xmlns:a16="http://schemas.microsoft.com/office/drawing/2014/main" id="{1F91B7A9-2101-8C10-A919-EC8EE3194BA9}"/>
              </a:ext>
            </a:extLst>
          </p:cNvPr>
          <p:cNvPicPr>
            <a:picLocks noGrp="1" noChangeAspect="1"/>
          </p:cNvPicPr>
          <p:nvPr>
            <p:ph sz="quarter" idx="13"/>
          </p:nvPr>
        </p:nvPicPr>
        <p:blipFill>
          <a:blip r:embed="rId2"/>
          <a:stretch>
            <a:fillRect/>
          </a:stretch>
        </p:blipFill>
        <p:spPr>
          <a:xfrm>
            <a:off x="1081548" y="1327355"/>
            <a:ext cx="9409471" cy="4650657"/>
          </a:xfrm>
          <a:prstGeom prst="rect">
            <a:avLst/>
          </a:prstGeom>
        </p:spPr>
      </p:pic>
    </p:spTree>
    <p:extLst>
      <p:ext uri="{BB962C8B-B14F-4D97-AF65-F5344CB8AC3E}">
        <p14:creationId xmlns:p14="http://schemas.microsoft.com/office/powerpoint/2010/main" val="34448057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5FD3BE-A55A-352E-9510-2DCB76ECBF2D}"/>
              </a:ext>
            </a:extLst>
          </p:cNvPr>
          <p:cNvSpPr>
            <a:spLocks noGrp="1"/>
          </p:cNvSpPr>
          <p:nvPr>
            <p:ph type="title"/>
          </p:nvPr>
        </p:nvSpPr>
        <p:spPr>
          <a:xfrm>
            <a:off x="685801" y="145026"/>
            <a:ext cx="10396882" cy="1151965"/>
          </a:xfrm>
        </p:spPr>
        <p:txBody>
          <a:bodyPr>
            <a:noAutofit/>
          </a:bodyPr>
          <a:lstStyle/>
          <a:p>
            <a:r>
              <a:rPr lang="en-US" sz="4000" dirty="0"/>
              <a:t>6.Word Cloud to Show Themes of Inspiration</a:t>
            </a:r>
            <a:endParaRPr lang="en-IN" sz="4000" dirty="0"/>
          </a:p>
        </p:txBody>
      </p:sp>
      <p:pic>
        <p:nvPicPr>
          <p:cNvPr id="4" name="Content Placeholder 3">
            <a:extLst>
              <a:ext uri="{FF2B5EF4-FFF2-40B4-BE49-F238E27FC236}">
                <a16:creationId xmlns:a16="http://schemas.microsoft.com/office/drawing/2014/main" id="{55012BDD-4DD7-1674-DBB7-B8C5AA8EABE4}"/>
              </a:ext>
            </a:extLst>
          </p:cNvPr>
          <p:cNvPicPr>
            <a:picLocks noGrp="1" noChangeAspect="1"/>
          </p:cNvPicPr>
          <p:nvPr>
            <p:ph sz="quarter" idx="13"/>
          </p:nvPr>
        </p:nvPicPr>
        <p:blipFill>
          <a:blip r:embed="rId2"/>
          <a:stretch>
            <a:fillRect/>
          </a:stretch>
        </p:blipFill>
        <p:spPr>
          <a:xfrm>
            <a:off x="825910" y="1188679"/>
            <a:ext cx="9930579" cy="4179734"/>
          </a:xfrm>
          <a:prstGeom prst="rect">
            <a:avLst/>
          </a:prstGeom>
        </p:spPr>
      </p:pic>
    </p:spTree>
    <p:extLst>
      <p:ext uri="{BB962C8B-B14F-4D97-AF65-F5344CB8AC3E}">
        <p14:creationId xmlns:p14="http://schemas.microsoft.com/office/powerpoint/2010/main" val="430907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FA00F8-E970-564E-10BE-FCCFE3BF4C1F}"/>
              </a:ext>
            </a:extLst>
          </p:cNvPr>
          <p:cNvSpPr>
            <a:spLocks noGrp="1"/>
          </p:cNvSpPr>
          <p:nvPr>
            <p:ph type="title"/>
          </p:nvPr>
        </p:nvSpPr>
        <p:spPr>
          <a:xfrm>
            <a:off x="2780072" y="119752"/>
            <a:ext cx="6481915" cy="471950"/>
          </a:xfrm>
        </p:spPr>
        <p:txBody>
          <a:bodyPr>
            <a:noAutofit/>
          </a:bodyPr>
          <a:lstStyle/>
          <a:p>
            <a:r>
              <a:rPr lang="en-IN" sz="3200" b="1" i="0" cap="none" dirty="0">
                <a:solidFill>
                  <a:srgbClr val="C00000"/>
                </a:solidFill>
                <a:effectLst/>
                <a:latin typeface="+mn-lt"/>
              </a:rPr>
              <a:t>7. </a:t>
            </a:r>
            <a:r>
              <a:rPr lang="en-IN" sz="3200" cap="none" dirty="0"/>
              <a:t>Genre Popularity And Impact</a:t>
            </a:r>
            <a:endParaRPr lang="en-IN" sz="3200" b="1" cap="none" dirty="0">
              <a:solidFill>
                <a:srgbClr val="C00000"/>
              </a:solidFill>
              <a:latin typeface="+mn-lt"/>
            </a:endParaRPr>
          </a:p>
        </p:txBody>
      </p:sp>
      <p:pic>
        <p:nvPicPr>
          <p:cNvPr id="5" name="Content Placeholder 4">
            <a:extLst>
              <a:ext uri="{FF2B5EF4-FFF2-40B4-BE49-F238E27FC236}">
                <a16:creationId xmlns:a16="http://schemas.microsoft.com/office/drawing/2014/main" id="{1A6EF99E-D91F-F0C4-3D37-181E13877775}"/>
              </a:ext>
            </a:extLst>
          </p:cNvPr>
          <p:cNvPicPr>
            <a:picLocks noGrp="1" noChangeAspect="1"/>
          </p:cNvPicPr>
          <p:nvPr>
            <p:ph sz="quarter" idx="13"/>
          </p:nvPr>
        </p:nvPicPr>
        <p:blipFill>
          <a:blip r:embed="rId2"/>
          <a:stretch>
            <a:fillRect/>
          </a:stretch>
        </p:blipFill>
        <p:spPr>
          <a:xfrm>
            <a:off x="502419" y="1408782"/>
            <a:ext cx="10791928" cy="4982185"/>
          </a:xfrm>
        </p:spPr>
      </p:pic>
      <p:sp>
        <p:nvSpPr>
          <p:cNvPr id="7" name="TextBox 6">
            <a:extLst>
              <a:ext uri="{FF2B5EF4-FFF2-40B4-BE49-F238E27FC236}">
                <a16:creationId xmlns:a16="http://schemas.microsoft.com/office/drawing/2014/main" id="{0BF383DF-CB19-F2E1-5C2C-88412E1947D0}"/>
              </a:ext>
            </a:extLst>
          </p:cNvPr>
          <p:cNvSpPr txBox="1"/>
          <p:nvPr/>
        </p:nvSpPr>
        <p:spPr>
          <a:xfrm>
            <a:off x="2379407" y="898268"/>
            <a:ext cx="6135328" cy="369332"/>
          </a:xfrm>
          <a:prstGeom prst="rect">
            <a:avLst/>
          </a:prstGeom>
          <a:noFill/>
        </p:spPr>
        <p:txBody>
          <a:bodyPr wrap="square">
            <a:spAutoFit/>
          </a:bodyPr>
          <a:lstStyle/>
          <a:p>
            <a:r>
              <a:rPr lang="en-US" dirty="0">
                <a:latin typeface="Calibri" panose="020F0502020204030204" pitchFamily="34" charset="0"/>
                <a:ea typeface="Calibri" panose="020F0502020204030204" pitchFamily="34" charset="0"/>
                <a:cs typeface="Calibri" panose="020F0502020204030204" pitchFamily="34" charset="0"/>
              </a:rPr>
              <a:t>Which genre has the highest number of impactful movies?</a:t>
            </a:r>
            <a:endParaRPr lang="en-IN"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2926224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9710E6-9D7B-F574-7B42-C94194BB87D5}"/>
              </a:ext>
            </a:extLst>
          </p:cNvPr>
          <p:cNvSpPr>
            <a:spLocks noGrp="1"/>
          </p:cNvSpPr>
          <p:nvPr>
            <p:ph type="title"/>
          </p:nvPr>
        </p:nvSpPr>
        <p:spPr>
          <a:xfrm>
            <a:off x="3628104" y="170040"/>
            <a:ext cx="5299586" cy="479325"/>
          </a:xfrm>
        </p:spPr>
        <p:txBody>
          <a:bodyPr>
            <a:noAutofit/>
          </a:bodyPr>
          <a:lstStyle/>
          <a:p>
            <a:r>
              <a:rPr lang="en-US" sz="3200" cap="none" dirty="0"/>
              <a:t>8. Average  Movie Ratings</a:t>
            </a:r>
            <a:endParaRPr lang="en-IN" sz="3200" cap="none" dirty="0"/>
          </a:p>
        </p:txBody>
      </p:sp>
      <p:sp>
        <p:nvSpPr>
          <p:cNvPr id="5" name="TextBox 4">
            <a:extLst>
              <a:ext uri="{FF2B5EF4-FFF2-40B4-BE49-F238E27FC236}">
                <a16:creationId xmlns:a16="http://schemas.microsoft.com/office/drawing/2014/main" id="{A2C63657-D640-D438-31BB-1DFE554224AF}"/>
              </a:ext>
            </a:extLst>
          </p:cNvPr>
          <p:cNvSpPr txBox="1"/>
          <p:nvPr/>
        </p:nvSpPr>
        <p:spPr>
          <a:xfrm>
            <a:off x="1484670" y="837890"/>
            <a:ext cx="8003458" cy="369332"/>
          </a:xfrm>
          <a:prstGeom prst="rect">
            <a:avLst/>
          </a:prstGeom>
          <a:noFill/>
        </p:spPr>
        <p:txBody>
          <a:bodyPr wrap="square">
            <a:spAutoFit/>
          </a:bodyPr>
          <a:lstStyle/>
          <a:p>
            <a:r>
              <a:rPr lang="en-US" b="1" dirty="0">
                <a:latin typeface="Calibri" panose="020F0502020204030204" pitchFamily="34" charset="0"/>
                <a:ea typeface="Calibri" panose="020F0502020204030204" pitchFamily="34" charset="0"/>
                <a:cs typeface="Calibri" panose="020F0502020204030204" pitchFamily="34" charset="0"/>
              </a:rPr>
              <a:t>8.1 Average Rating</a:t>
            </a:r>
            <a:r>
              <a:rPr lang="en-US" dirty="0">
                <a:latin typeface="Calibri" panose="020F0502020204030204" pitchFamily="34" charset="0"/>
                <a:ea typeface="Calibri" panose="020F0502020204030204" pitchFamily="34" charset="0"/>
                <a:cs typeface="Calibri" panose="020F0502020204030204" pitchFamily="34" charset="0"/>
              </a:rPr>
              <a:t> distribution: How highly rated are these impactful movies?</a:t>
            </a:r>
            <a:endParaRPr lang="en-IN" dirty="0">
              <a:latin typeface="Calibri" panose="020F0502020204030204" pitchFamily="34" charset="0"/>
              <a:ea typeface="Calibri" panose="020F0502020204030204" pitchFamily="34" charset="0"/>
              <a:cs typeface="Calibri" panose="020F0502020204030204" pitchFamily="34" charset="0"/>
            </a:endParaRPr>
          </a:p>
        </p:txBody>
      </p:sp>
      <p:pic>
        <p:nvPicPr>
          <p:cNvPr id="7" name="Picture 6">
            <a:extLst>
              <a:ext uri="{FF2B5EF4-FFF2-40B4-BE49-F238E27FC236}">
                <a16:creationId xmlns:a16="http://schemas.microsoft.com/office/drawing/2014/main" id="{93B93B49-532A-4E3F-38C4-F01C4278053A}"/>
              </a:ext>
            </a:extLst>
          </p:cNvPr>
          <p:cNvPicPr>
            <a:picLocks noChangeAspect="1"/>
          </p:cNvPicPr>
          <p:nvPr/>
        </p:nvPicPr>
        <p:blipFill>
          <a:blip r:embed="rId2"/>
          <a:stretch>
            <a:fillRect/>
          </a:stretch>
        </p:blipFill>
        <p:spPr>
          <a:xfrm>
            <a:off x="127820" y="1282986"/>
            <a:ext cx="11503741" cy="4997555"/>
          </a:xfrm>
          <a:prstGeom prst="rect">
            <a:avLst/>
          </a:prstGeom>
        </p:spPr>
      </p:pic>
    </p:spTree>
    <p:extLst>
      <p:ext uri="{BB962C8B-B14F-4D97-AF65-F5344CB8AC3E}">
        <p14:creationId xmlns:p14="http://schemas.microsoft.com/office/powerpoint/2010/main" val="965724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F4A40908-C7BE-082D-EF26-7A7E53DA8E9C}"/>
              </a:ext>
            </a:extLst>
          </p:cNvPr>
          <p:cNvPicPr>
            <a:picLocks noGrp="1" noChangeAspect="1"/>
          </p:cNvPicPr>
          <p:nvPr>
            <p:ph sz="quarter" idx="13"/>
          </p:nvPr>
        </p:nvPicPr>
        <p:blipFill>
          <a:blip r:embed="rId2"/>
          <a:stretch>
            <a:fillRect/>
          </a:stretch>
        </p:blipFill>
        <p:spPr>
          <a:xfrm>
            <a:off x="1297598" y="1256071"/>
            <a:ext cx="9272079" cy="4345858"/>
          </a:xfrm>
          <a:prstGeom prst="rect">
            <a:avLst/>
          </a:prstGeom>
        </p:spPr>
      </p:pic>
      <p:sp>
        <p:nvSpPr>
          <p:cNvPr id="5" name="TextBox 4">
            <a:extLst>
              <a:ext uri="{FF2B5EF4-FFF2-40B4-BE49-F238E27FC236}">
                <a16:creationId xmlns:a16="http://schemas.microsoft.com/office/drawing/2014/main" id="{455CC581-BB57-5BDE-2FF6-8AAF6C4F2BB0}"/>
              </a:ext>
            </a:extLst>
          </p:cNvPr>
          <p:cNvSpPr txBox="1"/>
          <p:nvPr/>
        </p:nvSpPr>
        <p:spPr>
          <a:xfrm>
            <a:off x="2703872" y="646160"/>
            <a:ext cx="6135328" cy="369332"/>
          </a:xfrm>
          <a:prstGeom prst="rect">
            <a:avLst/>
          </a:prstGeom>
          <a:noFill/>
        </p:spPr>
        <p:txBody>
          <a:bodyPr wrap="square">
            <a:spAutoFit/>
          </a:bodyPr>
          <a:lstStyle/>
          <a:p>
            <a:r>
              <a:rPr lang="en-US" b="1" dirty="0">
                <a:latin typeface="Calibri" panose="020F0502020204030204" pitchFamily="34" charset="0"/>
                <a:ea typeface="Calibri" panose="020F0502020204030204" pitchFamily="34" charset="0"/>
                <a:cs typeface="Calibri" panose="020F0502020204030204" pitchFamily="34" charset="0"/>
              </a:rPr>
              <a:t>8.2 Average Rating</a:t>
            </a:r>
            <a:r>
              <a:rPr lang="en-US" dirty="0">
                <a:latin typeface="Calibri" panose="020F0502020204030204" pitchFamily="34" charset="0"/>
                <a:ea typeface="Calibri" panose="020F0502020204030204" pitchFamily="34" charset="0"/>
                <a:cs typeface="Calibri" panose="020F0502020204030204" pitchFamily="34" charset="0"/>
              </a:rPr>
              <a:t> distribution number of reviews(Popularity)</a:t>
            </a:r>
            <a:endParaRPr lang="en-IN"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1758481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D081A-C540-924D-9F61-59CD3AAC6E88}"/>
              </a:ext>
            </a:extLst>
          </p:cNvPr>
          <p:cNvSpPr>
            <a:spLocks noGrp="1"/>
          </p:cNvSpPr>
          <p:nvPr>
            <p:ph type="title"/>
          </p:nvPr>
        </p:nvSpPr>
        <p:spPr>
          <a:xfrm>
            <a:off x="774291" y="1010264"/>
            <a:ext cx="10396882" cy="1644446"/>
          </a:xfrm>
        </p:spPr>
        <p:txBody>
          <a:bodyPr>
            <a:normAutofit/>
          </a:bodyPr>
          <a:lstStyle/>
          <a:p>
            <a:pPr algn="ctr"/>
            <a:r>
              <a:rPr lang="en-US" b="1" dirty="0"/>
              <a:t>🎯 Project Objective </a:t>
            </a:r>
            <a:br>
              <a:rPr lang="en-US" b="1" dirty="0"/>
            </a:br>
            <a:endParaRPr lang="en-IN" dirty="0"/>
          </a:p>
        </p:txBody>
      </p:sp>
      <p:sp>
        <p:nvSpPr>
          <p:cNvPr id="3" name="Content Placeholder 2">
            <a:extLst>
              <a:ext uri="{FF2B5EF4-FFF2-40B4-BE49-F238E27FC236}">
                <a16:creationId xmlns:a16="http://schemas.microsoft.com/office/drawing/2014/main" id="{6D13FA91-B7E3-4C33-AC31-B11F13881994}"/>
              </a:ext>
            </a:extLst>
          </p:cNvPr>
          <p:cNvSpPr>
            <a:spLocks noGrp="1"/>
          </p:cNvSpPr>
          <p:nvPr>
            <p:ph sz="quarter" idx="13"/>
          </p:nvPr>
        </p:nvSpPr>
        <p:spPr/>
        <p:txBody>
          <a:bodyPr/>
          <a:lstStyle/>
          <a:p>
            <a:r>
              <a:rPr lang="en-US" dirty="0">
                <a:latin typeface="Arial Black" panose="020B0A04020102020204" pitchFamily="34" charset="0"/>
              </a:rPr>
              <a:t>To analyze the content available on Netflix to understand trends in genre, content type, release years, and global distribution.</a:t>
            </a:r>
          </a:p>
          <a:p>
            <a:pPr marL="0" indent="0">
              <a:buNone/>
            </a:pPr>
            <a:endParaRPr lang="en-IN" dirty="0"/>
          </a:p>
        </p:txBody>
      </p:sp>
    </p:spTree>
    <p:extLst>
      <p:ext uri="{BB962C8B-B14F-4D97-AF65-F5344CB8AC3E}">
        <p14:creationId xmlns:p14="http://schemas.microsoft.com/office/powerpoint/2010/main" val="6477710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0A8E8E-44A1-948A-EA88-7BAB887BB748}"/>
              </a:ext>
            </a:extLst>
          </p:cNvPr>
          <p:cNvSpPr>
            <a:spLocks noGrp="1"/>
          </p:cNvSpPr>
          <p:nvPr>
            <p:ph type="title"/>
          </p:nvPr>
        </p:nvSpPr>
        <p:spPr>
          <a:xfrm>
            <a:off x="3599836" y="516126"/>
            <a:ext cx="4407309" cy="385916"/>
          </a:xfrm>
        </p:spPr>
        <p:txBody>
          <a:bodyPr>
            <a:normAutofit fontScale="90000"/>
          </a:bodyPr>
          <a:lstStyle/>
          <a:p>
            <a:r>
              <a:rPr lang="en-IN" sz="2700" dirty="0"/>
              <a:t>9. Life-Changing Moments</a:t>
            </a:r>
            <a:br>
              <a:rPr lang="en-IN" dirty="0"/>
            </a:br>
            <a:endParaRPr lang="en-IN" dirty="0"/>
          </a:p>
        </p:txBody>
      </p:sp>
      <p:pic>
        <p:nvPicPr>
          <p:cNvPr id="5" name="Content Placeholder 4">
            <a:extLst>
              <a:ext uri="{FF2B5EF4-FFF2-40B4-BE49-F238E27FC236}">
                <a16:creationId xmlns:a16="http://schemas.microsoft.com/office/drawing/2014/main" id="{BCB15D69-2F20-C2FB-D0CB-1908D2BCF6BC}"/>
              </a:ext>
            </a:extLst>
          </p:cNvPr>
          <p:cNvPicPr>
            <a:picLocks noGrp="1" noChangeAspect="1"/>
          </p:cNvPicPr>
          <p:nvPr>
            <p:ph sz="quarter" idx="13"/>
          </p:nvPr>
        </p:nvPicPr>
        <p:blipFill>
          <a:blip r:embed="rId2"/>
          <a:stretch>
            <a:fillRect/>
          </a:stretch>
        </p:blipFill>
        <p:spPr>
          <a:xfrm>
            <a:off x="1188821" y="1356851"/>
            <a:ext cx="9518507" cy="4896465"/>
          </a:xfrm>
        </p:spPr>
      </p:pic>
      <p:sp>
        <p:nvSpPr>
          <p:cNvPr id="7" name="TextBox 6">
            <a:extLst>
              <a:ext uri="{FF2B5EF4-FFF2-40B4-BE49-F238E27FC236}">
                <a16:creationId xmlns:a16="http://schemas.microsoft.com/office/drawing/2014/main" id="{05977B30-8575-C229-1D9A-10D54ED63A9C}"/>
              </a:ext>
            </a:extLst>
          </p:cNvPr>
          <p:cNvSpPr txBox="1"/>
          <p:nvPr/>
        </p:nvSpPr>
        <p:spPr>
          <a:xfrm>
            <a:off x="1327355" y="771834"/>
            <a:ext cx="8386916" cy="646331"/>
          </a:xfrm>
          <a:prstGeom prst="rect">
            <a:avLst/>
          </a:prstGeom>
          <a:noFill/>
        </p:spPr>
        <p:txBody>
          <a:bodyPr wrap="square">
            <a:spAutoFit/>
          </a:bodyPr>
          <a:lstStyle/>
          <a:p>
            <a:r>
              <a:rPr lang="en-US" dirty="0">
                <a:latin typeface="Calibri" panose="020F0502020204030204" pitchFamily="34" charset="0"/>
                <a:ea typeface="Calibri" panose="020F0502020204030204" pitchFamily="34" charset="0"/>
                <a:cs typeface="Calibri" panose="020F0502020204030204" pitchFamily="34" charset="0"/>
              </a:rPr>
              <a:t> Is there a trend between the length of the movie and the timing of the life-changing moment?</a:t>
            </a:r>
            <a:endParaRPr lang="en-IN"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1565799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63449F8-BDAA-52C3-FB61-8C394A6BF90A}"/>
              </a:ext>
            </a:extLst>
          </p:cNvPr>
          <p:cNvPicPr>
            <a:picLocks noChangeAspect="1"/>
          </p:cNvPicPr>
          <p:nvPr/>
        </p:nvPicPr>
        <p:blipFill>
          <a:blip r:embed="rId2"/>
          <a:stretch>
            <a:fillRect/>
          </a:stretch>
        </p:blipFill>
        <p:spPr>
          <a:xfrm>
            <a:off x="393290" y="1165364"/>
            <a:ext cx="10894142" cy="4901140"/>
          </a:xfrm>
          <a:prstGeom prst="rect">
            <a:avLst/>
          </a:prstGeom>
        </p:spPr>
      </p:pic>
      <p:sp>
        <p:nvSpPr>
          <p:cNvPr id="11" name="TextBox 10">
            <a:extLst>
              <a:ext uri="{FF2B5EF4-FFF2-40B4-BE49-F238E27FC236}">
                <a16:creationId xmlns:a16="http://schemas.microsoft.com/office/drawing/2014/main" id="{604193EB-DC6F-7C63-7154-BE3962E35F29}"/>
              </a:ext>
            </a:extLst>
          </p:cNvPr>
          <p:cNvSpPr txBox="1"/>
          <p:nvPr/>
        </p:nvSpPr>
        <p:spPr>
          <a:xfrm>
            <a:off x="1533832" y="734404"/>
            <a:ext cx="9379974" cy="369332"/>
          </a:xfrm>
          <a:prstGeom prst="rect">
            <a:avLst/>
          </a:prstGeom>
          <a:noFill/>
        </p:spPr>
        <p:txBody>
          <a:bodyPr wrap="square">
            <a:spAutoFit/>
          </a:bodyPr>
          <a:lstStyle/>
          <a:p>
            <a:r>
              <a:rPr lang="en-US" dirty="0">
                <a:latin typeface="Calibri" panose="020F0502020204030204" pitchFamily="34" charset="0"/>
                <a:ea typeface="Calibri" panose="020F0502020204030204" pitchFamily="34" charset="0"/>
                <a:cs typeface="Calibri" panose="020F0502020204030204" pitchFamily="34" charset="0"/>
              </a:rPr>
              <a:t>Highlight the nature and length of meaningful advice people gained from movies.</a:t>
            </a:r>
            <a:endParaRPr lang="en-IN" dirty="0">
              <a:latin typeface="Calibri" panose="020F0502020204030204" pitchFamily="34" charset="0"/>
              <a:ea typeface="Calibri" panose="020F0502020204030204" pitchFamily="34" charset="0"/>
              <a:cs typeface="Calibri" panose="020F0502020204030204" pitchFamily="34" charset="0"/>
            </a:endParaRPr>
          </a:p>
        </p:txBody>
      </p:sp>
      <p:sp>
        <p:nvSpPr>
          <p:cNvPr id="13" name="TextBox 12">
            <a:extLst>
              <a:ext uri="{FF2B5EF4-FFF2-40B4-BE49-F238E27FC236}">
                <a16:creationId xmlns:a16="http://schemas.microsoft.com/office/drawing/2014/main" id="{40A67A6A-59E5-2AE2-05A1-BC0BCA251CC8}"/>
              </a:ext>
            </a:extLst>
          </p:cNvPr>
          <p:cNvSpPr txBox="1"/>
          <p:nvPr/>
        </p:nvSpPr>
        <p:spPr>
          <a:xfrm>
            <a:off x="3323304" y="0"/>
            <a:ext cx="6135328" cy="584775"/>
          </a:xfrm>
          <a:prstGeom prst="rect">
            <a:avLst/>
          </a:prstGeom>
          <a:noFill/>
        </p:spPr>
        <p:txBody>
          <a:bodyPr wrap="square">
            <a:spAutoFit/>
          </a:bodyPr>
          <a:lstStyle/>
          <a:p>
            <a:pPr lvl="0"/>
            <a:r>
              <a:rPr lang="en-US" sz="3200" dirty="0">
                <a:solidFill>
                  <a:schemeClr val="accent1"/>
                </a:solidFill>
              </a:rPr>
              <a:t>10. Meaningful advice taken</a:t>
            </a:r>
            <a:endParaRPr lang="en-IN" sz="3200" dirty="0">
              <a:solidFill>
                <a:schemeClr val="accent1"/>
              </a:solidFill>
            </a:endParaRPr>
          </a:p>
        </p:txBody>
      </p:sp>
    </p:spTree>
    <p:extLst>
      <p:ext uri="{BB962C8B-B14F-4D97-AF65-F5344CB8AC3E}">
        <p14:creationId xmlns:p14="http://schemas.microsoft.com/office/powerpoint/2010/main" val="4399541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251E-AF8E-36ED-30A5-4995D52914E1}"/>
              </a:ext>
            </a:extLst>
          </p:cNvPr>
          <p:cNvSpPr>
            <a:spLocks noGrp="1"/>
          </p:cNvSpPr>
          <p:nvPr>
            <p:ph type="title"/>
          </p:nvPr>
        </p:nvSpPr>
        <p:spPr>
          <a:xfrm>
            <a:off x="3134034" y="166525"/>
            <a:ext cx="4889090" cy="401053"/>
          </a:xfrm>
        </p:spPr>
        <p:txBody>
          <a:bodyPr>
            <a:normAutofit fontScale="90000"/>
          </a:bodyPr>
          <a:lstStyle/>
          <a:p>
            <a:r>
              <a:rPr lang="en-US" sz="3200" cap="none" dirty="0"/>
              <a:t>11. </a:t>
            </a:r>
            <a:r>
              <a:rPr lang="en-IN" sz="3200" cap="none" dirty="0"/>
              <a:t>Movie Discovery Source</a:t>
            </a:r>
          </a:p>
        </p:txBody>
      </p:sp>
      <p:pic>
        <p:nvPicPr>
          <p:cNvPr id="5" name="Picture 4">
            <a:extLst>
              <a:ext uri="{FF2B5EF4-FFF2-40B4-BE49-F238E27FC236}">
                <a16:creationId xmlns:a16="http://schemas.microsoft.com/office/drawing/2014/main" id="{5A0DEF5B-42F7-D0BF-3295-73EE9AAC0687}"/>
              </a:ext>
            </a:extLst>
          </p:cNvPr>
          <p:cNvPicPr>
            <a:picLocks noChangeAspect="1"/>
          </p:cNvPicPr>
          <p:nvPr/>
        </p:nvPicPr>
        <p:blipFill>
          <a:blip r:embed="rId2"/>
          <a:stretch>
            <a:fillRect/>
          </a:stretch>
        </p:blipFill>
        <p:spPr>
          <a:xfrm>
            <a:off x="1396181" y="978620"/>
            <a:ext cx="8642554" cy="5146877"/>
          </a:xfrm>
          <a:prstGeom prst="rect">
            <a:avLst/>
          </a:prstGeom>
        </p:spPr>
      </p:pic>
      <p:sp>
        <p:nvSpPr>
          <p:cNvPr id="7" name="TextBox 6">
            <a:extLst>
              <a:ext uri="{FF2B5EF4-FFF2-40B4-BE49-F238E27FC236}">
                <a16:creationId xmlns:a16="http://schemas.microsoft.com/office/drawing/2014/main" id="{0C80BBC1-057E-6484-537C-F40C5CC48F2E}"/>
              </a:ext>
            </a:extLst>
          </p:cNvPr>
          <p:cNvSpPr txBox="1"/>
          <p:nvPr/>
        </p:nvSpPr>
        <p:spPr>
          <a:xfrm>
            <a:off x="2762864" y="609288"/>
            <a:ext cx="6135328" cy="369332"/>
          </a:xfrm>
          <a:prstGeom prst="rect">
            <a:avLst/>
          </a:prstGeom>
          <a:noFill/>
        </p:spPr>
        <p:txBody>
          <a:bodyPr wrap="square">
            <a:spAutoFit/>
          </a:bodyPr>
          <a:lstStyle/>
          <a:p>
            <a:r>
              <a:rPr lang="en-US" dirty="0">
                <a:latin typeface="Calibri" panose="020F0502020204030204" pitchFamily="34" charset="0"/>
                <a:ea typeface="Calibri" panose="020F0502020204030204" pitchFamily="34" charset="0"/>
                <a:cs typeface="Calibri" panose="020F0502020204030204" pitchFamily="34" charset="0"/>
              </a:rPr>
              <a:t> How people usually discover life-impacting movies</a:t>
            </a:r>
            <a:r>
              <a:rPr lang="en-US" dirty="0"/>
              <a:t>.</a:t>
            </a:r>
            <a:endParaRPr lang="en-IN" dirty="0"/>
          </a:p>
        </p:txBody>
      </p:sp>
    </p:spTree>
    <p:extLst>
      <p:ext uri="{BB962C8B-B14F-4D97-AF65-F5344CB8AC3E}">
        <p14:creationId xmlns:p14="http://schemas.microsoft.com/office/powerpoint/2010/main" val="1683971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261EA4DD-B5FE-2394-2158-A7D486133D2E}"/>
              </a:ext>
            </a:extLst>
          </p:cNvPr>
          <p:cNvSpPr txBox="1"/>
          <p:nvPr/>
        </p:nvSpPr>
        <p:spPr>
          <a:xfrm>
            <a:off x="3215149" y="146743"/>
            <a:ext cx="4571999" cy="584775"/>
          </a:xfrm>
          <a:prstGeom prst="rect">
            <a:avLst/>
          </a:prstGeom>
          <a:noFill/>
        </p:spPr>
        <p:txBody>
          <a:bodyPr wrap="square">
            <a:spAutoFit/>
          </a:bodyPr>
          <a:lstStyle/>
          <a:p>
            <a:r>
              <a:rPr lang="en-US" sz="3200" dirty="0">
                <a:solidFill>
                  <a:schemeClr val="accent1"/>
                </a:solidFill>
              </a:rPr>
              <a:t>12. </a:t>
            </a:r>
            <a:r>
              <a:rPr lang="en-IN" sz="3200" dirty="0">
                <a:solidFill>
                  <a:schemeClr val="accent1"/>
                </a:solidFill>
              </a:rPr>
              <a:t>Recommendation Rate</a:t>
            </a:r>
          </a:p>
        </p:txBody>
      </p:sp>
      <p:pic>
        <p:nvPicPr>
          <p:cNvPr id="9" name="Picture 8">
            <a:extLst>
              <a:ext uri="{FF2B5EF4-FFF2-40B4-BE49-F238E27FC236}">
                <a16:creationId xmlns:a16="http://schemas.microsoft.com/office/drawing/2014/main" id="{33837C40-C775-282C-2969-F164EDDA1153}"/>
              </a:ext>
            </a:extLst>
          </p:cNvPr>
          <p:cNvPicPr>
            <a:picLocks noChangeAspect="1"/>
          </p:cNvPicPr>
          <p:nvPr/>
        </p:nvPicPr>
        <p:blipFill>
          <a:blip r:embed="rId2"/>
          <a:stretch>
            <a:fillRect/>
          </a:stretch>
        </p:blipFill>
        <p:spPr>
          <a:xfrm>
            <a:off x="236740" y="1208571"/>
            <a:ext cx="11325225" cy="4402949"/>
          </a:xfrm>
          <a:prstGeom prst="rect">
            <a:avLst/>
          </a:prstGeom>
        </p:spPr>
      </p:pic>
      <p:sp>
        <p:nvSpPr>
          <p:cNvPr id="11" name="TextBox 10">
            <a:extLst>
              <a:ext uri="{FF2B5EF4-FFF2-40B4-BE49-F238E27FC236}">
                <a16:creationId xmlns:a16="http://schemas.microsoft.com/office/drawing/2014/main" id="{3DD2C892-0582-8521-2BE3-07E39ADEB57D}"/>
              </a:ext>
            </a:extLst>
          </p:cNvPr>
          <p:cNvSpPr txBox="1"/>
          <p:nvPr/>
        </p:nvSpPr>
        <p:spPr>
          <a:xfrm>
            <a:off x="3215149" y="735449"/>
            <a:ext cx="6135328" cy="369332"/>
          </a:xfrm>
          <a:prstGeom prst="rect">
            <a:avLst/>
          </a:prstGeom>
          <a:noFill/>
        </p:spPr>
        <p:txBody>
          <a:bodyPr wrap="square">
            <a:spAutoFit/>
          </a:bodyPr>
          <a:lstStyle/>
          <a:p>
            <a:r>
              <a:rPr lang="en-US" dirty="0">
                <a:latin typeface="Calibri" panose="020F0502020204030204" pitchFamily="34" charset="0"/>
                <a:ea typeface="Calibri" panose="020F0502020204030204" pitchFamily="34" charset="0"/>
                <a:cs typeface="Calibri" panose="020F0502020204030204" pitchFamily="34" charset="0"/>
              </a:rPr>
              <a:t> Top 10 movies with highest recommendation %</a:t>
            </a:r>
            <a:endParaRPr lang="en-IN"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0376008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A66AAF9-7BC7-D8D6-47B8-7D6D6607E2F8}"/>
              </a:ext>
            </a:extLst>
          </p:cNvPr>
          <p:cNvPicPr>
            <a:picLocks noChangeAspect="1"/>
          </p:cNvPicPr>
          <p:nvPr/>
        </p:nvPicPr>
        <p:blipFill>
          <a:blip r:embed="rId2"/>
          <a:stretch>
            <a:fillRect/>
          </a:stretch>
        </p:blipFill>
        <p:spPr>
          <a:xfrm>
            <a:off x="-1" y="0"/>
            <a:ext cx="12192000" cy="6858000"/>
          </a:xfrm>
          <a:prstGeom prst="rect">
            <a:avLst/>
          </a:prstGeom>
        </p:spPr>
      </p:pic>
      <p:pic>
        <p:nvPicPr>
          <p:cNvPr id="7" name="Picture 6">
            <a:extLst>
              <a:ext uri="{FF2B5EF4-FFF2-40B4-BE49-F238E27FC236}">
                <a16:creationId xmlns:a16="http://schemas.microsoft.com/office/drawing/2014/main" id="{6D5E413F-E054-1039-FE98-72A9BDA0BE3C}"/>
              </a:ext>
            </a:extLst>
          </p:cNvPr>
          <p:cNvPicPr>
            <a:picLocks noChangeAspect="1"/>
          </p:cNvPicPr>
          <p:nvPr/>
        </p:nvPicPr>
        <p:blipFill>
          <a:blip r:embed="rId3"/>
          <a:stretch>
            <a:fillRect/>
          </a:stretch>
        </p:blipFill>
        <p:spPr>
          <a:xfrm>
            <a:off x="5931309" y="2296096"/>
            <a:ext cx="4414685" cy="2483260"/>
          </a:xfrm>
          <a:prstGeom prst="rect">
            <a:avLst/>
          </a:prstGeom>
        </p:spPr>
      </p:pic>
      <p:sp>
        <p:nvSpPr>
          <p:cNvPr id="8" name="TextBox 7">
            <a:extLst>
              <a:ext uri="{FF2B5EF4-FFF2-40B4-BE49-F238E27FC236}">
                <a16:creationId xmlns:a16="http://schemas.microsoft.com/office/drawing/2014/main" id="{630075FB-10D2-4962-7BC0-826A6BFFB236}"/>
              </a:ext>
            </a:extLst>
          </p:cNvPr>
          <p:cNvSpPr txBox="1"/>
          <p:nvPr/>
        </p:nvSpPr>
        <p:spPr>
          <a:xfrm>
            <a:off x="2974258" y="3737422"/>
            <a:ext cx="6243483" cy="1446550"/>
          </a:xfrm>
          <a:prstGeom prst="rect">
            <a:avLst/>
          </a:prstGeom>
          <a:noFill/>
        </p:spPr>
        <p:txBody>
          <a:bodyPr wrap="square" rtlCol="0">
            <a:spAutoFit/>
          </a:bodyPr>
          <a:lstStyle/>
          <a:p>
            <a:r>
              <a:rPr lang="en-US" sz="8800" dirty="0"/>
              <a:t>Thank you</a:t>
            </a:r>
            <a:endParaRPr lang="en-IN" sz="8800" dirty="0"/>
          </a:p>
        </p:txBody>
      </p:sp>
      <p:pic>
        <p:nvPicPr>
          <p:cNvPr id="10" name="Picture 9">
            <a:extLst>
              <a:ext uri="{FF2B5EF4-FFF2-40B4-BE49-F238E27FC236}">
                <a16:creationId xmlns:a16="http://schemas.microsoft.com/office/drawing/2014/main" id="{51F406D7-4D86-BB3A-F3F4-D72748A00EAD}"/>
              </a:ext>
            </a:extLst>
          </p:cNvPr>
          <p:cNvPicPr>
            <a:picLocks noChangeAspect="1"/>
          </p:cNvPicPr>
          <p:nvPr/>
        </p:nvPicPr>
        <p:blipFill>
          <a:blip r:embed="rId4"/>
          <a:stretch>
            <a:fillRect/>
          </a:stretch>
        </p:blipFill>
        <p:spPr>
          <a:xfrm>
            <a:off x="4002035" y="1030082"/>
            <a:ext cx="3057526" cy="3057526"/>
          </a:xfrm>
          <a:prstGeom prst="rect">
            <a:avLst/>
          </a:prstGeom>
        </p:spPr>
      </p:pic>
    </p:spTree>
    <p:extLst>
      <p:ext uri="{BB962C8B-B14F-4D97-AF65-F5344CB8AC3E}">
        <p14:creationId xmlns:p14="http://schemas.microsoft.com/office/powerpoint/2010/main" val="26752859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1583F5B-A6D8-B05D-3A62-ECC42761179F}"/>
              </a:ext>
            </a:extLst>
          </p:cNvPr>
          <p:cNvPicPr>
            <a:picLocks noChangeAspect="1"/>
          </p:cNvPicPr>
          <p:nvPr/>
        </p:nvPicPr>
        <p:blipFill>
          <a:blip r:embed="rId2"/>
          <a:stretch>
            <a:fillRect/>
          </a:stretch>
        </p:blipFill>
        <p:spPr>
          <a:xfrm>
            <a:off x="21814" y="0"/>
            <a:ext cx="12339484" cy="6858000"/>
          </a:xfrm>
          <a:prstGeom prst="rect">
            <a:avLst/>
          </a:prstGeom>
          <a:ln w="6350">
            <a:solidFill>
              <a:schemeClr val="tx1"/>
            </a:solidFill>
          </a:ln>
        </p:spPr>
      </p:pic>
      <p:sp>
        <p:nvSpPr>
          <p:cNvPr id="10" name="TextBox 9">
            <a:extLst>
              <a:ext uri="{FF2B5EF4-FFF2-40B4-BE49-F238E27FC236}">
                <a16:creationId xmlns:a16="http://schemas.microsoft.com/office/drawing/2014/main" id="{6AC73A17-CAC1-F49A-648C-E747C54AF6D2}"/>
              </a:ext>
            </a:extLst>
          </p:cNvPr>
          <p:cNvSpPr txBox="1"/>
          <p:nvPr/>
        </p:nvSpPr>
        <p:spPr>
          <a:xfrm>
            <a:off x="3593964" y="271498"/>
            <a:ext cx="5435855" cy="646331"/>
          </a:xfrm>
          <a:prstGeom prst="rect">
            <a:avLst/>
          </a:prstGeom>
          <a:noFill/>
        </p:spPr>
        <p:txBody>
          <a:bodyPr wrap="square">
            <a:spAutoFit/>
          </a:bodyPr>
          <a:lstStyle/>
          <a:p>
            <a:r>
              <a:rPr lang="en-US" sz="3600" dirty="0">
                <a:solidFill>
                  <a:schemeClr val="bg1"/>
                </a:solidFill>
              </a:rPr>
              <a:t>A Netflix Content Analysis</a:t>
            </a:r>
            <a:endParaRPr lang="en-IN" sz="3600" dirty="0">
              <a:solidFill>
                <a:schemeClr val="bg1"/>
              </a:solidFill>
            </a:endParaRPr>
          </a:p>
        </p:txBody>
      </p:sp>
      <p:sp>
        <p:nvSpPr>
          <p:cNvPr id="20" name="Rectangle 19">
            <a:extLst>
              <a:ext uri="{FF2B5EF4-FFF2-40B4-BE49-F238E27FC236}">
                <a16:creationId xmlns:a16="http://schemas.microsoft.com/office/drawing/2014/main" id="{390BC634-E48A-DD9D-16C0-4ACC905110C9}"/>
              </a:ext>
            </a:extLst>
          </p:cNvPr>
          <p:cNvSpPr/>
          <p:nvPr/>
        </p:nvSpPr>
        <p:spPr>
          <a:xfrm>
            <a:off x="6191556" y="1189328"/>
            <a:ext cx="2778230" cy="5492884"/>
          </a:xfrm>
          <a:prstGeom prst="rect">
            <a:avLst/>
          </a:prstGeom>
          <a:noFill/>
        </p:spPr>
        <p:style>
          <a:lnRef idx="1">
            <a:schemeClr val="dk1"/>
          </a:lnRef>
          <a:fillRef idx="3">
            <a:schemeClr val="dk1"/>
          </a:fillRef>
          <a:effectRef idx="2">
            <a:schemeClr val="dk1"/>
          </a:effectRef>
          <a:fontRef idx="minor">
            <a:schemeClr val="lt1"/>
          </a:fontRef>
        </p:style>
        <p:txBody>
          <a:bodyPr rtlCol="0" anchor="ctr"/>
          <a:lstStyle/>
          <a:p>
            <a:pPr algn="ctr"/>
            <a:r>
              <a:rPr lang="en-US" dirty="0">
                <a:ea typeface="Calibri" panose="020F0502020204030204" pitchFamily="34" charset="0"/>
                <a:cs typeface="Calibri" panose="020F0502020204030204" pitchFamily="34" charset="0"/>
              </a:rPr>
              <a:t>Dataset   Visualization</a:t>
            </a:r>
            <a:br>
              <a:rPr lang="en-US" dirty="0">
                <a:latin typeface="Calibri" panose="020F0502020204030204" pitchFamily="34" charset="0"/>
                <a:ea typeface="Calibri" panose="020F0502020204030204" pitchFamily="34" charset="0"/>
                <a:cs typeface="Calibri" panose="020F0502020204030204" pitchFamily="34" charset="0"/>
              </a:rPr>
            </a:br>
            <a:br>
              <a:rPr lang="en-US" dirty="0">
                <a:latin typeface="Calibri" panose="020F0502020204030204" pitchFamily="34" charset="0"/>
                <a:ea typeface="Calibri" panose="020F0502020204030204" pitchFamily="34" charset="0"/>
                <a:cs typeface="Calibri" panose="020F0502020204030204" pitchFamily="34" charset="0"/>
              </a:rPr>
            </a:br>
            <a:r>
              <a:rPr lang="en-US" sz="1600" dirty="0">
                <a:latin typeface="Calibri" panose="020F0502020204030204" pitchFamily="34" charset="0"/>
                <a:ea typeface="Calibri" panose="020F0502020204030204" pitchFamily="34" charset="0"/>
                <a:cs typeface="Calibri" panose="020F0502020204030204" pitchFamily="34" charset="0"/>
              </a:rPr>
              <a:t>Data visualization in this analysis uses charts and graphs to clearly show patterns in the Netflix Life Impact Dataset. Visuals like bar charts, pie charts, and histograms highlight trends in genres, ratings, discovery methods, life-changing moments, and viewer recommendations, making it easier to understand how movies impact audiences.</a:t>
            </a:r>
            <a:endParaRPr lang="en-IN" sz="1600" dirty="0">
              <a:latin typeface="Calibri" panose="020F0502020204030204" pitchFamily="34" charset="0"/>
              <a:ea typeface="Calibri" panose="020F0502020204030204" pitchFamily="34" charset="0"/>
              <a:cs typeface="Calibri" panose="020F0502020204030204" pitchFamily="34" charset="0"/>
            </a:endParaRPr>
          </a:p>
        </p:txBody>
      </p:sp>
      <p:sp>
        <p:nvSpPr>
          <p:cNvPr id="23" name="Rectangle 22">
            <a:extLst>
              <a:ext uri="{FF2B5EF4-FFF2-40B4-BE49-F238E27FC236}">
                <a16:creationId xmlns:a16="http://schemas.microsoft.com/office/drawing/2014/main" id="{5F03817D-B9DA-A4F8-3698-C108C7F04FD2}"/>
              </a:ext>
            </a:extLst>
          </p:cNvPr>
          <p:cNvSpPr/>
          <p:nvPr/>
        </p:nvSpPr>
        <p:spPr>
          <a:xfrm>
            <a:off x="9191778" y="1189328"/>
            <a:ext cx="2778230" cy="5492884"/>
          </a:xfrm>
          <a:prstGeom prst="rect">
            <a:avLst/>
          </a:prstGeom>
          <a:noFill/>
        </p:spPr>
        <p:style>
          <a:lnRef idx="1">
            <a:schemeClr val="dk1"/>
          </a:lnRef>
          <a:fillRef idx="3">
            <a:schemeClr val="dk1"/>
          </a:fillRef>
          <a:effectRef idx="2">
            <a:schemeClr val="dk1"/>
          </a:effectRef>
          <a:fontRef idx="minor">
            <a:schemeClr val="lt1"/>
          </a:fontRef>
        </p:style>
        <p:txBody>
          <a:bodyPr rtlCol="0" anchor="ctr"/>
          <a:lstStyle/>
          <a:p>
            <a:pPr algn="ctr"/>
            <a:r>
              <a:rPr lang="en-US" dirty="0"/>
              <a:t> Conclusion</a:t>
            </a:r>
            <a:br>
              <a:rPr lang="en-US" dirty="0"/>
            </a:br>
            <a:br>
              <a:rPr lang="en-US" dirty="0"/>
            </a:br>
            <a:r>
              <a:rPr lang="en-US" sz="1600" dirty="0">
                <a:latin typeface="Calibri" panose="020F0502020204030204" pitchFamily="34" charset="0"/>
                <a:ea typeface="Calibri" panose="020F0502020204030204" pitchFamily="34" charset="0"/>
                <a:cs typeface="Calibri" panose="020F0502020204030204" pitchFamily="34" charset="0"/>
              </a:rPr>
              <a:t>The analysis shows that highly rated movies across genres like drama, documentary, and sci-fi have a strong life impact on viewers. Most people discovered these films through friends or social media, and meaningful lessons like persistence, kindness, and self-awareness were commonly taken away. Overall, emotional storytelling and personal recommendations play a key role in making movies life-changing.</a:t>
            </a:r>
            <a:endParaRPr lang="en-IN" sz="1600" dirty="0"/>
          </a:p>
        </p:txBody>
      </p:sp>
      <p:sp>
        <p:nvSpPr>
          <p:cNvPr id="27" name="Rectangle 26">
            <a:extLst>
              <a:ext uri="{FF2B5EF4-FFF2-40B4-BE49-F238E27FC236}">
                <a16:creationId xmlns:a16="http://schemas.microsoft.com/office/drawing/2014/main" id="{74EF3B64-9B59-BFDF-CAC8-4CB6C3D870F9}"/>
              </a:ext>
            </a:extLst>
          </p:cNvPr>
          <p:cNvSpPr/>
          <p:nvPr/>
        </p:nvSpPr>
        <p:spPr>
          <a:xfrm>
            <a:off x="3162183" y="1189328"/>
            <a:ext cx="2778230" cy="5492884"/>
          </a:xfrm>
          <a:prstGeom prst="rect">
            <a:avLst/>
          </a:prstGeom>
          <a:noFill/>
          <a:ln w="9525">
            <a:solidFill>
              <a:srgbClr val="000000"/>
            </a:solidFill>
          </a:ln>
        </p:spPr>
        <p:style>
          <a:lnRef idx="1">
            <a:schemeClr val="dk1"/>
          </a:lnRef>
          <a:fillRef idx="3">
            <a:schemeClr val="dk1"/>
          </a:fillRef>
          <a:effectRef idx="2">
            <a:schemeClr val="dk1"/>
          </a:effectRef>
          <a:fontRef idx="minor">
            <a:schemeClr val="lt1"/>
          </a:fontRef>
        </p:style>
        <p:txBody>
          <a:bodyPr rtlCol="0" anchor="ctr"/>
          <a:lstStyle/>
          <a:p>
            <a:pPr algn="ctr"/>
            <a:r>
              <a:rPr lang="en-US" dirty="0"/>
              <a:t>Dataset   Description</a:t>
            </a:r>
            <a:br>
              <a:rPr lang="en-US" dirty="0"/>
            </a:br>
            <a:br>
              <a:rPr lang="en-US" dirty="0"/>
            </a:br>
            <a:r>
              <a:rPr lang="en-US" sz="1600" dirty="0">
                <a:latin typeface="Calibri" panose="020F0502020204030204" pitchFamily="34" charset="0"/>
                <a:ea typeface="Calibri" panose="020F0502020204030204" pitchFamily="34" charset="0"/>
                <a:cs typeface="Calibri" panose="020F0502020204030204" pitchFamily="34" charset="0"/>
              </a:rPr>
              <a:t>The Netflix Life Impact Dataset (NLID) contains information on movies that had a significant emotional or motivational impact on viewers. It includes movie titles, genres, release years, average ratings, number of reviews, key life-changing moments (timestamps), how viewers discovered the movie, meaningful advice taken, and the percentage of viewers who recommended the movie to others.</a:t>
            </a:r>
            <a:endParaRPr lang="en-IN" sz="1600" dirty="0"/>
          </a:p>
        </p:txBody>
      </p:sp>
      <p:sp>
        <p:nvSpPr>
          <p:cNvPr id="28" name="Rectangle 27">
            <a:extLst>
              <a:ext uri="{FF2B5EF4-FFF2-40B4-BE49-F238E27FC236}">
                <a16:creationId xmlns:a16="http://schemas.microsoft.com/office/drawing/2014/main" id="{27B85B9B-C423-EC62-ADB8-46FA23619E27}"/>
              </a:ext>
            </a:extLst>
          </p:cNvPr>
          <p:cNvSpPr/>
          <p:nvPr/>
        </p:nvSpPr>
        <p:spPr>
          <a:xfrm>
            <a:off x="132810" y="1189328"/>
            <a:ext cx="2778230" cy="5492884"/>
          </a:xfrm>
          <a:prstGeom prst="rect">
            <a:avLst/>
          </a:prstGeom>
          <a:noFill/>
          <a:ln w="9525">
            <a:solidFill>
              <a:srgbClr val="000000"/>
            </a:solidFill>
          </a:ln>
        </p:spPr>
        <p:style>
          <a:lnRef idx="1">
            <a:schemeClr val="dk1"/>
          </a:lnRef>
          <a:fillRef idx="3">
            <a:schemeClr val="dk1"/>
          </a:fillRef>
          <a:effectRef idx="2">
            <a:schemeClr val="dk1"/>
          </a:effectRef>
          <a:fontRef idx="minor">
            <a:schemeClr val="lt1"/>
          </a:fontRef>
        </p:style>
        <p:txBody>
          <a:bodyPr rtlCol="0" anchor="ctr"/>
          <a:lstStyle/>
          <a:p>
            <a:r>
              <a:rPr lang="en-US" dirty="0"/>
              <a:t>               </a:t>
            </a:r>
          </a:p>
          <a:p>
            <a:endParaRPr lang="en-US" dirty="0"/>
          </a:p>
          <a:p>
            <a:r>
              <a:rPr lang="en-US" dirty="0"/>
              <a:t>                 </a:t>
            </a:r>
            <a:r>
              <a:rPr lang="en-US" sz="1600" dirty="0"/>
              <a:t>Introduction</a:t>
            </a:r>
          </a:p>
          <a:p>
            <a:endParaRPr lang="en-US" sz="1600" dirty="0">
              <a:latin typeface="Calibri" panose="020F0502020204030204" pitchFamily="34" charset="0"/>
              <a:ea typeface="Calibri" panose="020F0502020204030204" pitchFamily="34" charset="0"/>
              <a:cs typeface="Calibri" panose="020F0502020204030204" pitchFamily="34" charset="0"/>
            </a:endParaRPr>
          </a:p>
          <a:p>
            <a:r>
              <a:rPr lang="en-US" sz="1600" dirty="0">
                <a:latin typeface="Calibri" panose="020F0502020204030204" pitchFamily="34" charset="0"/>
                <a:ea typeface="Calibri" panose="020F0502020204030204" pitchFamily="34" charset="0"/>
                <a:cs typeface="Calibri" panose="020F0502020204030204" pitchFamily="34" charset="0"/>
              </a:rPr>
              <a:t>This analysis explores the Netflix Life Impact Dataset (NLID), which captures how specific Netflix movies have influenced viewers' lives. The dataset includes details like movie genres, release years, audience ratings, notable life-changing moments, discovery methods, and meaningful advice taken from the films. By examining trends in ratings, genres, discovery channels, and viewer recommendations, this study aims to uncover what makes certain movies truly impactful and memorable</a:t>
            </a:r>
            <a:r>
              <a:rPr lang="en-US" dirty="0">
                <a:latin typeface="Calibri" panose="020F0502020204030204" pitchFamily="34" charset="0"/>
                <a:ea typeface="Calibri" panose="020F0502020204030204" pitchFamily="34" charset="0"/>
                <a:cs typeface="Calibri" panose="020F0502020204030204" pitchFamily="34" charset="0"/>
              </a:rPr>
              <a:t>. </a:t>
            </a:r>
            <a:endParaRPr lang="en-IN" dirty="0">
              <a:latin typeface="Calibri" panose="020F0502020204030204" pitchFamily="34" charset="0"/>
              <a:ea typeface="Calibri" panose="020F0502020204030204" pitchFamily="34" charset="0"/>
              <a:cs typeface="Calibri" panose="020F0502020204030204" pitchFamily="34" charset="0"/>
            </a:endParaRPr>
          </a:p>
        </p:txBody>
      </p:sp>
      <p:pic>
        <p:nvPicPr>
          <p:cNvPr id="32" name="Graphic 31" descr="Classroom with solid fill">
            <a:extLst>
              <a:ext uri="{FF2B5EF4-FFF2-40B4-BE49-F238E27FC236}">
                <a16:creationId xmlns:a16="http://schemas.microsoft.com/office/drawing/2014/main" id="{761F3D46-E81D-834F-8D7E-678D704B917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37379" y="1189328"/>
            <a:ext cx="496684" cy="550982"/>
          </a:xfrm>
          <a:prstGeom prst="rect">
            <a:avLst/>
          </a:prstGeom>
        </p:spPr>
      </p:pic>
      <p:pic>
        <p:nvPicPr>
          <p:cNvPr id="34" name="Graphic 33" descr="Downward trend graph with solid fill">
            <a:extLst>
              <a:ext uri="{FF2B5EF4-FFF2-40B4-BE49-F238E27FC236}">
                <a16:creationId xmlns:a16="http://schemas.microsoft.com/office/drawing/2014/main" id="{5DC51F2A-3AE0-A73A-273E-1EC00CFE523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123471" y="1228659"/>
            <a:ext cx="914400" cy="914400"/>
          </a:xfrm>
          <a:prstGeom prst="rect">
            <a:avLst/>
          </a:prstGeom>
        </p:spPr>
      </p:pic>
      <p:pic>
        <p:nvPicPr>
          <p:cNvPr id="36" name="Graphic 35" descr="Research with solid fill">
            <a:extLst>
              <a:ext uri="{FF2B5EF4-FFF2-40B4-BE49-F238E27FC236}">
                <a16:creationId xmlns:a16="http://schemas.microsoft.com/office/drawing/2014/main" id="{FF86A56A-C04D-6B02-4E3D-43623C1882F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982064" y="1189328"/>
            <a:ext cx="806246" cy="786656"/>
          </a:xfrm>
          <a:prstGeom prst="rect">
            <a:avLst/>
          </a:prstGeom>
        </p:spPr>
      </p:pic>
      <p:pic>
        <p:nvPicPr>
          <p:cNvPr id="38" name="Graphic 37" descr="Head with gears with solid fill">
            <a:extLst>
              <a:ext uri="{FF2B5EF4-FFF2-40B4-BE49-F238E27FC236}">
                <a16:creationId xmlns:a16="http://schemas.microsoft.com/office/drawing/2014/main" id="{C0BD5364-1E03-F551-2757-AE2C4995373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268705" y="1286900"/>
            <a:ext cx="605772" cy="605772"/>
          </a:xfrm>
          <a:prstGeom prst="rect">
            <a:avLst/>
          </a:prstGeom>
        </p:spPr>
      </p:pic>
      <p:pic>
        <p:nvPicPr>
          <p:cNvPr id="40" name="Picture 39">
            <a:extLst>
              <a:ext uri="{FF2B5EF4-FFF2-40B4-BE49-F238E27FC236}">
                <a16:creationId xmlns:a16="http://schemas.microsoft.com/office/drawing/2014/main" id="{FB2E27E9-E6EE-33B1-BA17-ABF5E3926203}"/>
              </a:ext>
            </a:extLst>
          </p:cNvPr>
          <p:cNvPicPr>
            <a:picLocks noChangeAspect="1"/>
          </p:cNvPicPr>
          <p:nvPr/>
        </p:nvPicPr>
        <p:blipFill>
          <a:blip r:embed="rId11"/>
          <a:stretch>
            <a:fillRect/>
          </a:stretch>
        </p:blipFill>
        <p:spPr>
          <a:xfrm>
            <a:off x="1643879" y="-81456"/>
            <a:ext cx="1518304" cy="1352240"/>
          </a:xfrm>
          <a:prstGeom prst="rect">
            <a:avLst/>
          </a:prstGeom>
        </p:spPr>
      </p:pic>
      <p:pic>
        <p:nvPicPr>
          <p:cNvPr id="41" name="Picture 40">
            <a:extLst>
              <a:ext uri="{FF2B5EF4-FFF2-40B4-BE49-F238E27FC236}">
                <a16:creationId xmlns:a16="http://schemas.microsoft.com/office/drawing/2014/main" id="{ABBABB93-3736-A39B-B28D-85E8669C7172}"/>
              </a:ext>
            </a:extLst>
          </p:cNvPr>
          <p:cNvPicPr>
            <a:picLocks noChangeAspect="1"/>
          </p:cNvPicPr>
          <p:nvPr/>
        </p:nvPicPr>
        <p:blipFill>
          <a:blip r:embed="rId12"/>
          <a:stretch>
            <a:fillRect/>
          </a:stretch>
        </p:blipFill>
        <p:spPr>
          <a:xfrm>
            <a:off x="11003834" y="110055"/>
            <a:ext cx="1117003" cy="837752"/>
          </a:xfrm>
          <a:prstGeom prst="rect">
            <a:avLst/>
          </a:prstGeom>
        </p:spPr>
      </p:pic>
    </p:spTree>
    <p:extLst>
      <p:ext uri="{BB962C8B-B14F-4D97-AF65-F5344CB8AC3E}">
        <p14:creationId xmlns:p14="http://schemas.microsoft.com/office/powerpoint/2010/main" val="19092184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6FADCC-23C1-A6E8-9E36-E30BC45CE722}"/>
            </a:ext>
          </a:extLst>
        </p:cNvPr>
        <p:cNvGrpSpPr/>
        <p:nvPr/>
      </p:nvGrpSpPr>
      <p:grpSpPr>
        <a:xfrm>
          <a:off x="0" y="0"/>
          <a:ext cx="0" cy="0"/>
          <a:chOff x="0" y="0"/>
          <a:chExt cx="0" cy="0"/>
        </a:xfrm>
      </p:grpSpPr>
      <p:pic>
        <p:nvPicPr>
          <p:cNvPr id="40" name="Picture 39">
            <a:extLst>
              <a:ext uri="{FF2B5EF4-FFF2-40B4-BE49-F238E27FC236}">
                <a16:creationId xmlns:a16="http://schemas.microsoft.com/office/drawing/2014/main" id="{62936666-ADFC-C5A3-8839-4642E3AC3302}"/>
              </a:ext>
            </a:extLst>
          </p:cNvPr>
          <p:cNvPicPr>
            <a:picLocks noChangeAspect="1"/>
          </p:cNvPicPr>
          <p:nvPr/>
        </p:nvPicPr>
        <p:blipFill>
          <a:blip r:embed="rId2"/>
          <a:stretch>
            <a:fillRect/>
          </a:stretch>
        </p:blipFill>
        <p:spPr>
          <a:xfrm>
            <a:off x="76741" y="3429000"/>
            <a:ext cx="1952395" cy="2341505"/>
          </a:xfrm>
          <a:prstGeom prst="rect">
            <a:avLst/>
          </a:prstGeom>
        </p:spPr>
      </p:pic>
      <p:pic>
        <p:nvPicPr>
          <p:cNvPr id="15" name="Graphic 14" descr="Video camera with solid fill">
            <a:extLst>
              <a:ext uri="{FF2B5EF4-FFF2-40B4-BE49-F238E27FC236}">
                <a16:creationId xmlns:a16="http://schemas.microsoft.com/office/drawing/2014/main" id="{CB4E5138-CE80-DB63-EE12-1DCFDFF98E3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080563" y="5509724"/>
            <a:ext cx="914400" cy="914400"/>
          </a:xfrm>
          <a:prstGeom prst="rect">
            <a:avLst/>
          </a:prstGeom>
        </p:spPr>
      </p:pic>
      <p:pic>
        <p:nvPicPr>
          <p:cNvPr id="21" name="Graphic 20" descr="Drama with solid fill">
            <a:extLst>
              <a:ext uri="{FF2B5EF4-FFF2-40B4-BE49-F238E27FC236}">
                <a16:creationId xmlns:a16="http://schemas.microsoft.com/office/drawing/2014/main" id="{4F346D0D-7AD1-9E42-A2A4-70BB3259F54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09717" y="5593298"/>
            <a:ext cx="830825" cy="830825"/>
          </a:xfrm>
          <a:prstGeom prst="rect">
            <a:avLst/>
          </a:prstGeom>
        </p:spPr>
      </p:pic>
      <p:pic>
        <p:nvPicPr>
          <p:cNvPr id="17" name="Graphic 16" descr="Theatre with solid fill">
            <a:extLst>
              <a:ext uri="{FF2B5EF4-FFF2-40B4-BE49-F238E27FC236}">
                <a16:creationId xmlns:a16="http://schemas.microsoft.com/office/drawing/2014/main" id="{E1206416-5CCF-F9D2-F387-ACC3F02E7E3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329183" y="5715043"/>
            <a:ext cx="766817" cy="766817"/>
          </a:xfrm>
          <a:prstGeom prst="rect">
            <a:avLst/>
          </a:prstGeom>
        </p:spPr>
      </p:pic>
      <p:pic>
        <p:nvPicPr>
          <p:cNvPr id="19" name="Graphic 18" descr="Clapper board with solid fill">
            <a:extLst>
              <a:ext uri="{FF2B5EF4-FFF2-40B4-BE49-F238E27FC236}">
                <a16:creationId xmlns:a16="http://schemas.microsoft.com/office/drawing/2014/main" id="{3EF48FA2-E5C0-9507-22A6-802356B8150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642829" y="5664172"/>
            <a:ext cx="759952" cy="759952"/>
          </a:xfrm>
          <a:prstGeom prst="rect">
            <a:avLst/>
          </a:prstGeom>
        </p:spPr>
      </p:pic>
      <p:pic>
        <p:nvPicPr>
          <p:cNvPr id="26" name="Graphic 25" descr="Music notation with solid fill">
            <a:extLst>
              <a:ext uri="{FF2B5EF4-FFF2-40B4-BE49-F238E27FC236}">
                <a16:creationId xmlns:a16="http://schemas.microsoft.com/office/drawing/2014/main" id="{3516EE4A-0D30-5FBA-40A6-1746AEA8DEC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891449" y="5567461"/>
            <a:ext cx="914400" cy="914400"/>
          </a:xfrm>
          <a:prstGeom prst="rect">
            <a:avLst/>
          </a:prstGeom>
        </p:spPr>
      </p:pic>
      <p:pic>
        <p:nvPicPr>
          <p:cNvPr id="33" name="Picture 32">
            <a:extLst>
              <a:ext uri="{FF2B5EF4-FFF2-40B4-BE49-F238E27FC236}">
                <a16:creationId xmlns:a16="http://schemas.microsoft.com/office/drawing/2014/main" id="{BE9932CC-0DE7-6787-84AA-2796CA5AB939}"/>
              </a:ext>
            </a:extLst>
          </p:cNvPr>
          <p:cNvPicPr>
            <a:picLocks noChangeAspect="1"/>
          </p:cNvPicPr>
          <p:nvPr/>
        </p:nvPicPr>
        <p:blipFill>
          <a:blip r:embed="rId13"/>
          <a:stretch>
            <a:fillRect/>
          </a:stretch>
        </p:blipFill>
        <p:spPr>
          <a:xfrm>
            <a:off x="5627434" y="2291074"/>
            <a:ext cx="691519" cy="691519"/>
          </a:xfrm>
          <a:prstGeom prst="rect">
            <a:avLst/>
          </a:prstGeom>
        </p:spPr>
      </p:pic>
      <p:sp>
        <p:nvSpPr>
          <p:cNvPr id="37" name="TextBox 36">
            <a:extLst>
              <a:ext uri="{FF2B5EF4-FFF2-40B4-BE49-F238E27FC236}">
                <a16:creationId xmlns:a16="http://schemas.microsoft.com/office/drawing/2014/main" id="{9B072EF8-3C66-57C6-189A-97B6AE3E7E19}"/>
              </a:ext>
            </a:extLst>
          </p:cNvPr>
          <p:cNvSpPr txBox="1"/>
          <p:nvPr/>
        </p:nvSpPr>
        <p:spPr>
          <a:xfrm>
            <a:off x="5153731" y="2945491"/>
            <a:ext cx="1638926" cy="584775"/>
          </a:xfrm>
          <a:prstGeom prst="rect">
            <a:avLst/>
          </a:prstGeom>
          <a:noFill/>
        </p:spPr>
        <p:txBody>
          <a:bodyPr wrap="square" rtlCol="0">
            <a:spAutoFit/>
          </a:bodyPr>
          <a:lstStyle/>
          <a:p>
            <a:r>
              <a:rPr lang="en-US" sz="3200" dirty="0">
                <a:solidFill>
                  <a:schemeClr val="accent1"/>
                </a:solidFill>
              </a:rPr>
              <a:t>Analysis</a:t>
            </a:r>
            <a:endParaRPr lang="en-IN" sz="3200" dirty="0">
              <a:solidFill>
                <a:schemeClr val="accent1"/>
              </a:solidFill>
            </a:endParaRPr>
          </a:p>
        </p:txBody>
      </p:sp>
      <p:pic>
        <p:nvPicPr>
          <p:cNvPr id="41" name="Graphic 40" descr="Man with solid fill">
            <a:extLst>
              <a:ext uri="{FF2B5EF4-FFF2-40B4-BE49-F238E27FC236}">
                <a16:creationId xmlns:a16="http://schemas.microsoft.com/office/drawing/2014/main" id="{55B7CE3E-62E7-A73E-0536-61B45C9A950B}"/>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6115109" y="2212038"/>
            <a:ext cx="914400" cy="914400"/>
          </a:xfrm>
          <a:prstGeom prst="rect">
            <a:avLst/>
          </a:prstGeom>
        </p:spPr>
      </p:pic>
      <p:graphicFrame>
        <p:nvGraphicFramePr>
          <p:cNvPr id="5" name="Diagram 4">
            <a:extLst>
              <a:ext uri="{FF2B5EF4-FFF2-40B4-BE49-F238E27FC236}">
                <a16:creationId xmlns:a16="http://schemas.microsoft.com/office/drawing/2014/main" id="{DAE6F007-3F2C-68BB-412E-BA7C0D1F18E4}"/>
              </a:ext>
            </a:extLst>
          </p:cNvPr>
          <p:cNvGraphicFramePr/>
          <p:nvPr>
            <p:extLst>
              <p:ext uri="{D42A27DB-BD31-4B8C-83A1-F6EECF244321}">
                <p14:modId xmlns:p14="http://schemas.microsoft.com/office/powerpoint/2010/main" val="1729827937"/>
              </p:ext>
            </p:extLst>
          </p:nvPr>
        </p:nvGraphicFramePr>
        <p:xfrm>
          <a:off x="575284" y="226142"/>
          <a:ext cx="10795818" cy="5283582"/>
        </p:xfrm>
        <a:graphic>
          <a:graphicData uri="http://schemas.openxmlformats.org/drawingml/2006/diagram">
            <dgm:relIds xmlns:dgm="http://schemas.openxmlformats.org/drawingml/2006/diagram" xmlns:r="http://schemas.openxmlformats.org/officeDocument/2006/relationships" r:dm="rId16" r:lo="rId17" r:qs="rId18" r:cs="rId19"/>
          </a:graphicData>
        </a:graphic>
      </p:graphicFrame>
    </p:spTree>
    <p:extLst>
      <p:ext uri="{BB962C8B-B14F-4D97-AF65-F5344CB8AC3E}">
        <p14:creationId xmlns:p14="http://schemas.microsoft.com/office/powerpoint/2010/main" val="3129667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848C5-7B12-EC3E-0737-30CE3BA85619}"/>
              </a:ext>
            </a:extLst>
          </p:cNvPr>
          <p:cNvSpPr>
            <a:spLocks noGrp="1"/>
          </p:cNvSpPr>
          <p:nvPr>
            <p:ph type="title"/>
          </p:nvPr>
        </p:nvSpPr>
        <p:spPr/>
        <p:txBody>
          <a:bodyPr/>
          <a:lstStyle/>
          <a:p>
            <a:r>
              <a:rPr lang="en-IN" dirty="0"/>
              <a:t>📄 </a:t>
            </a:r>
            <a:r>
              <a:rPr lang="en-IN" sz="4800" b="1" dirty="0">
                <a:latin typeface="Arial Black" panose="020B0A04020102020204" pitchFamily="34" charset="0"/>
              </a:rPr>
              <a:t>Dataset Overview</a:t>
            </a:r>
            <a:endParaRPr lang="en-IN" dirty="0">
              <a:latin typeface="Arial Black" panose="020B0A04020102020204" pitchFamily="34" charset="0"/>
            </a:endParaRPr>
          </a:p>
        </p:txBody>
      </p:sp>
      <p:sp>
        <p:nvSpPr>
          <p:cNvPr id="3" name="Content Placeholder 2">
            <a:extLst>
              <a:ext uri="{FF2B5EF4-FFF2-40B4-BE49-F238E27FC236}">
                <a16:creationId xmlns:a16="http://schemas.microsoft.com/office/drawing/2014/main" id="{1797D3A5-1FC6-A5B2-ECBC-C11D5786850D}"/>
              </a:ext>
            </a:extLst>
          </p:cNvPr>
          <p:cNvSpPr>
            <a:spLocks noGrp="1"/>
          </p:cNvSpPr>
          <p:nvPr>
            <p:ph sz="quarter" idx="13"/>
          </p:nvPr>
        </p:nvSpPr>
        <p:spPr/>
        <p:txBody>
          <a:bodyPr/>
          <a:lstStyle/>
          <a:p>
            <a:r>
              <a:rPr lang="en-US" dirty="0">
                <a:latin typeface="Calibri" panose="020F0502020204030204" pitchFamily="34" charset="0"/>
                <a:ea typeface="Calibri" panose="020F0502020204030204" pitchFamily="34" charset="0"/>
                <a:cs typeface="Calibri" panose="020F0502020204030204" pitchFamily="34" charset="0"/>
              </a:rPr>
              <a:t>The dataset is a curated collection of viewer responses about Netflix content.</a:t>
            </a:r>
          </a:p>
          <a:p>
            <a:r>
              <a:rPr lang="en-US" dirty="0">
                <a:latin typeface="Calibri" panose="020F0502020204030204" pitchFamily="34" charset="0"/>
                <a:ea typeface="Calibri" panose="020F0502020204030204" pitchFamily="34" charset="0"/>
                <a:cs typeface="Calibri" panose="020F0502020204030204" pitchFamily="34" charset="0"/>
              </a:rPr>
              <a:t>It includes attributes such as:</a:t>
            </a:r>
          </a:p>
          <a:p>
            <a:pPr lvl="1"/>
            <a:r>
              <a:rPr lang="en-US" sz="2000" dirty="0">
                <a:latin typeface="Calibri" panose="020F0502020204030204" pitchFamily="34" charset="0"/>
                <a:ea typeface="Calibri" panose="020F0502020204030204" pitchFamily="34" charset="0"/>
                <a:cs typeface="Calibri" panose="020F0502020204030204" pitchFamily="34" charset="0"/>
              </a:rPr>
              <a:t>Title, Genre, Release Year</a:t>
            </a:r>
          </a:p>
          <a:p>
            <a:pPr lvl="1"/>
            <a:r>
              <a:rPr lang="en-US" sz="2000" dirty="0">
                <a:latin typeface="Calibri" panose="020F0502020204030204" pitchFamily="34" charset="0"/>
                <a:ea typeface="Calibri" panose="020F0502020204030204" pitchFamily="34" charset="0"/>
                <a:cs typeface="Calibri" panose="020F0502020204030204" pitchFamily="34" charset="0"/>
              </a:rPr>
              <a:t>Average Ratings &amp; Number of Reviews</a:t>
            </a:r>
          </a:p>
          <a:p>
            <a:pPr lvl="1"/>
            <a:r>
              <a:rPr lang="en-US" sz="2000" dirty="0">
                <a:latin typeface="Calibri" panose="020F0502020204030204" pitchFamily="34" charset="0"/>
                <a:ea typeface="Calibri" panose="020F0502020204030204" pitchFamily="34" charset="0"/>
                <a:cs typeface="Calibri" panose="020F0502020204030204" pitchFamily="34" charset="0"/>
              </a:rPr>
              <a:t>Review Highlights &amp; Life-Changing Moments</a:t>
            </a:r>
          </a:p>
          <a:p>
            <a:pPr lvl="1"/>
            <a:r>
              <a:rPr lang="en-US" sz="2000" dirty="0">
                <a:latin typeface="Calibri" panose="020F0502020204030204" pitchFamily="34" charset="0"/>
                <a:ea typeface="Calibri" panose="020F0502020204030204" pitchFamily="34" charset="0"/>
                <a:cs typeface="Calibri" panose="020F0502020204030204" pitchFamily="34" charset="0"/>
              </a:rPr>
              <a:t>Discovery Source (e.g., Social Media, Friends)</a:t>
            </a:r>
          </a:p>
          <a:p>
            <a:pPr lvl="1"/>
            <a:r>
              <a:rPr lang="en-US" sz="2000" dirty="0">
                <a:latin typeface="Calibri" panose="020F0502020204030204" pitchFamily="34" charset="0"/>
                <a:ea typeface="Calibri" panose="020F0502020204030204" pitchFamily="34" charset="0"/>
                <a:cs typeface="Calibri" panose="020F0502020204030204" pitchFamily="34" charset="0"/>
              </a:rPr>
              <a:t>Advice Taken and Recommendation Rate</a:t>
            </a:r>
          </a:p>
          <a:p>
            <a:endParaRPr lang="en-IN" dirty="0"/>
          </a:p>
        </p:txBody>
      </p:sp>
    </p:spTree>
    <p:extLst>
      <p:ext uri="{BB962C8B-B14F-4D97-AF65-F5344CB8AC3E}">
        <p14:creationId xmlns:p14="http://schemas.microsoft.com/office/powerpoint/2010/main" val="39418788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
            <a:extLst>
              <a:ext uri="{FF2B5EF4-FFF2-40B4-BE49-F238E27FC236}">
                <a16:creationId xmlns:a16="http://schemas.microsoft.com/office/drawing/2014/main" id="{94D5ADB5-AA7A-555C-8030-AD30284763B2}"/>
              </a:ext>
            </a:extLst>
          </p:cNvPr>
          <p:cNvSpPr>
            <a:spLocks noChangeArrowheads="1"/>
          </p:cNvSpPr>
          <p:nvPr/>
        </p:nvSpPr>
        <p:spPr bwMode="auto">
          <a:xfrm>
            <a:off x="-3427501" y="-48399"/>
            <a:ext cx="19793683"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a:ln>
                  <a:noFill/>
                </a:ln>
                <a:solidFill>
                  <a:schemeClr val="tx1"/>
                </a:solidFill>
                <a:effectLst/>
                <a:latin typeface="Arial" panose="020B0604020202020204" pitchFamily="34" charset="0"/>
              </a:rPr>
              <a:t>📄 Netflix Dataset: Column Information</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8" name="Content Placeholder 7">
            <a:extLst>
              <a:ext uri="{FF2B5EF4-FFF2-40B4-BE49-F238E27FC236}">
                <a16:creationId xmlns:a16="http://schemas.microsoft.com/office/drawing/2014/main" id="{337B4D66-DC0D-9815-93EF-D03F3B761CEF}"/>
              </a:ext>
            </a:extLst>
          </p:cNvPr>
          <p:cNvGraphicFramePr>
            <a:graphicFrameLocks noGrp="1"/>
          </p:cNvGraphicFramePr>
          <p:nvPr>
            <p:ph sz="quarter" idx="13"/>
            <p:extLst>
              <p:ext uri="{D42A27DB-BD31-4B8C-83A1-F6EECF244321}">
                <p14:modId xmlns:p14="http://schemas.microsoft.com/office/powerpoint/2010/main" val="194142688"/>
              </p:ext>
            </p:extLst>
          </p:nvPr>
        </p:nvGraphicFramePr>
        <p:xfrm>
          <a:off x="1286188" y="1066465"/>
          <a:ext cx="8591342" cy="4305106"/>
        </p:xfrm>
        <a:graphic>
          <a:graphicData uri="http://schemas.openxmlformats.org/drawingml/2006/table">
            <a:tbl>
              <a:tblPr/>
              <a:tblGrid>
                <a:gridCol w="4295671">
                  <a:extLst>
                    <a:ext uri="{9D8B030D-6E8A-4147-A177-3AD203B41FA5}">
                      <a16:colId xmlns:a16="http://schemas.microsoft.com/office/drawing/2014/main" val="747839655"/>
                    </a:ext>
                  </a:extLst>
                </a:gridCol>
                <a:gridCol w="4295671">
                  <a:extLst>
                    <a:ext uri="{9D8B030D-6E8A-4147-A177-3AD203B41FA5}">
                      <a16:colId xmlns:a16="http://schemas.microsoft.com/office/drawing/2014/main" val="2153987338"/>
                    </a:ext>
                  </a:extLst>
                </a:gridCol>
              </a:tblGrid>
              <a:tr h="282325">
                <a:tc>
                  <a:txBody>
                    <a:bodyPr/>
                    <a:lstStyle/>
                    <a:p>
                      <a:pPr algn="ctr"/>
                      <a:r>
                        <a:rPr lang="en-IN" sz="1400" b="1">
                          <a:latin typeface="Arial Black" panose="020B0A04020102020204" pitchFamily="34" charset="0"/>
                        </a:rPr>
                        <a:t>Column Name</a:t>
                      </a:r>
                    </a:p>
                  </a:txBody>
                  <a:tcPr marL="53412" marR="53412" marT="26706" marB="2670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sz="1400" b="1" dirty="0">
                          <a:latin typeface="Arial Black" panose="020B0A04020102020204" pitchFamily="34" charset="0"/>
                        </a:rPr>
                        <a:t>Description</a:t>
                      </a:r>
                    </a:p>
                  </a:txBody>
                  <a:tcPr marL="53412" marR="53412" marT="26706" marB="2670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14159767"/>
                  </a:ext>
                </a:extLst>
              </a:tr>
              <a:tr h="282325">
                <a:tc>
                  <a:txBody>
                    <a:bodyPr/>
                    <a:lstStyle/>
                    <a:p>
                      <a:r>
                        <a:rPr lang="en-IN" sz="1100" b="1">
                          <a:latin typeface="Arial Black" panose="020B0A04020102020204" pitchFamily="34" charset="0"/>
                        </a:rPr>
                        <a:t>Movie Title</a:t>
                      </a:r>
                      <a:endParaRPr lang="en-IN" sz="1100">
                        <a:latin typeface="Arial Black" panose="020B0A04020102020204" pitchFamily="34" charset="0"/>
                      </a:endParaRPr>
                    </a:p>
                  </a:txBody>
                  <a:tcPr marL="53412" marR="53412" marT="26706" marB="2670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100">
                          <a:latin typeface="Arial Black" panose="020B0A04020102020204" pitchFamily="34" charset="0"/>
                        </a:rPr>
                        <a:t>Title of the movie or show</a:t>
                      </a:r>
                    </a:p>
                  </a:txBody>
                  <a:tcPr marL="53412" marR="53412" marT="26706" marB="2670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79107725"/>
                  </a:ext>
                </a:extLst>
              </a:tr>
              <a:tr h="477518">
                <a:tc>
                  <a:txBody>
                    <a:bodyPr/>
                    <a:lstStyle/>
                    <a:p>
                      <a:r>
                        <a:rPr lang="en-IN" sz="1100" b="1" dirty="0">
                          <a:latin typeface="Arial Black" panose="020B0A04020102020204" pitchFamily="34" charset="0"/>
                        </a:rPr>
                        <a:t>Genre</a:t>
                      </a:r>
                      <a:endParaRPr lang="en-IN" sz="1100" dirty="0">
                        <a:latin typeface="Arial Black" panose="020B0A04020102020204" pitchFamily="34" charset="0"/>
                      </a:endParaRPr>
                    </a:p>
                  </a:txBody>
                  <a:tcPr marL="53412" marR="53412" marT="26706" marB="2670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100">
                          <a:latin typeface="Arial Black" panose="020B0A04020102020204" pitchFamily="34" charset="0"/>
                        </a:rPr>
                        <a:t>Genre or category (e.g., Drama, Documentary, Thriller/Drama)</a:t>
                      </a:r>
                    </a:p>
                  </a:txBody>
                  <a:tcPr marL="53412" marR="53412" marT="26706" marB="2670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45192735"/>
                  </a:ext>
                </a:extLst>
              </a:tr>
              <a:tr h="282325">
                <a:tc>
                  <a:txBody>
                    <a:bodyPr/>
                    <a:lstStyle/>
                    <a:p>
                      <a:r>
                        <a:rPr lang="en-IN" sz="1100" b="1">
                          <a:latin typeface="Arial Black" panose="020B0A04020102020204" pitchFamily="34" charset="0"/>
                        </a:rPr>
                        <a:t>Release Year</a:t>
                      </a:r>
                      <a:endParaRPr lang="en-IN" sz="1100">
                        <a:latin typeface="Arial Black" panose="020B0A04020102020204" pitchFamily="34" charset="0"/>
                      </a:endParaRPr>
                    </a:p>
                  </a:txBody>
                  <a:tcPr marL="53412" marR="53412" marT="26706" marB="2670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100">
                          <a:latin typeface="Arial Black" panose="020B0A04020102020204" pitchFamily="34" charset="0"/>
                        </a:rPr>
                        <a:t>The year the content was released</a:t>
                      </a:r>
                    </a:p>
                  </a:txBody>
                  <a:tcPr marL="53412" marR="53412" marT="26706" marB="2670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32577748"/>
                  </a:ext>
                </a:extLst>
              </a:tr>
              <a:tr h="282325">
                <a:tc>
                  <a:txBody>
                    <a:bodyPr/>
                    <a:lstStyle/>
                    <a:p>
                      <a:r>
                        <a:rPr lang="en-IN" sz="1100" b="1">
                          <a:latin typeface="Arial Black" panose="020B0A04020102020204" pitchFamily="34" charset="0"/>
                        </a:rPr>
                        <a:t>Average Rating</a:t>
                      </a:r>
                      <a:endParaRPr lang="en-IN" sz="1100">
                        <a:latin typeface="Arial Black" panose="020B0A04020102020204" pitchFamily="34" charset="0"/>
                      </a:endParaRPr>
                    </a:p>
                  </a:txBody>
                  <a:tcPr marL="53412" marR="53412" marT="26706" marB="2670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100">
                          <a:latin typeface="Arial Black" panose="020B0A04020102020204" pitchFamily="34" charset="0"/>
                        </a:rPr>
                        <a:t>Average user rating (likely out of 10)</a:t>
                      </a:r>
                    </a:p>
                  </a:txBody>
                  <a:tcPr marL="53412" marR="53412" marT="26706" marB="2670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70774054"/>
                  </a:ext>
                </a:extLst>
              </a:tr>
              <a:tr h="282325">
                <a:tc>
                  <a:txBody>
                    <a:bodyPr/>
                    <a:lstStyle/>
                    <a:p>
                      <a:r>
                        <a:rPr lang="en-IN" sz="1100" b="1">
                          <a:latin typeface="Arial Black" panose="020B0A04020102020204" pitchFamily="34" charset="0"/>
                        </a:rPr>
                        <a:t>Number of Reviews</a:t>
                      </a:r>
                      <a:endParaRPr lang="en-IN" sz="1100">
                        <a:latin typeface="Arial Black" panose="020B0A04020102020204" pitchFamily="34" charset="0"/>
                      </a:endParaRPr>
                    </a:p>
                  </a:txBody>
                  <a:tcPr marL="53412" marR="53412" marT="26706" marB="2670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100" dirty="0">
                          <a:latin typeface="Arial Black" panose="020B0A04020102020204" pitchFamily="34" charset="0"/>
                        </a:rPr>
                        <a:t>Total number of user reviews submitted</a:t>
                      </a:r>
                    </a:p>
                  </a:txBody>
                  <a:tcPr marL="53412" marR="53412" marT="26706" marB="2670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83684811"/>
                  </a:ext>
                </a:extLst>
              </a:tr>
              <a:tr h="282325">
                <a:tc>
                  <a:txBody>
                    <a:bodyPr/>
                    <a:lstStyle/>
                    <a:p>
                      <a:r>
                        <a:rPr lang="en-IN" sz="1100" b="1">
                          <a:latin typeface="Arial Black" panose="020B0A04020102020204" pitchFamily="34" charset="0"/>
                        </a:rPr>
                        <a:t>Review Highlights</a:t>
                      </a:r>
                      <a:endParaRPr lang="en-IN" sz="1100">
                        <a:latin typeface="Arial Black" panose="020B0A04020102020204" pitchFamily="34" charset="0"/>
                      </a:endParaRPr>
                    </a:p>
                  </a:txBody>
                  <a:tcPr marL="53412" marR="53412" marT="26706" marB="2670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100">
                          <a:latin typeface="Arial Black" panose="020B0A04020102020204" pitchFamily="34" charset="0"/>
                        </a:rPr>
                        <a:t>Selected user review quotes or feedback</a:t>
                      </a:r>
                    </a:p>
                  </a:txBody>
                  <a:tcPr marL="53412" marR="53412" marT="26706" marB="2670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19101837"/>
                  </a:ext>
                </a:extLst>
              </a:tr>
              <a:tr h="496433">
                <a:tc>
                  <a:txBody>
                    <a:bodyPr/>
                    <a:lstStyle/>
                    <a:p>
                      <a:r>
                        <a:rPr lang="en-IN" sz="1100" b="1">
                          <a:latin typeface="Arial Black" panose="020B0A04020102020204" pitchFamily="34" charset="0"/>
                        </a:rPr>
                        <a:t>Minute of Life-Changing Insight</a:t>
                      </a:r>
                      <a:endParaRPr lang="en-IN" sz="1100">
                        <a:latin typeface="Arial Black" panose="020B0A04020102020204" pitchFamily="34" charset="0"/>
                      </a:endParaRPr>
                    </a:p>
                  </a:txBody>
                  <a:tcPr marL="53412" marR="53412" marT="26706" marB="2670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100">
                          <a:latin typeface="Arial Black" panose="020B0A04020102020204" pitchFamily="34" charset="0"/>
                        </a:rPr>
                        <a:t>Timestamp in the movie that had a powerful, emotional, or inspirational impact</a:t>
                      </a:r>
                    </a:p>
                  </a:txBody>
                  <a:tcPr marL="53412" marR="53412" marT="26706" marB="2670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31900189"/>
                  </a:ext>
                </a:extLst>
              </a:tr>
              <a:tr h="682169">
                <a:tc>
                  <a:txBody>
                    <a:bodyPr/>
                    <a:lstStyle/>
                    <a:p>
                      <a:r>
                        <a:rPr lang="en-IN" sz="1100" b="1">
                          <a:latin typeface="Arial Black" panose="020B0A04020102020204" pitchFamily="34" charset="0"/>
                        </a:rPr>
                        <a:t>How Discovered</a:t>
                      </a:r>
                      <a:endParaRPr lang="en-IN" sz="1100">
                        <a:latin typeface="Arial Black" panose="020B0A04020102020204" pitchFamily="34" charset="0"/>
                      </a:endParaRPr>
                    </a:p>
                  </a:txBody>
                  <a:tcPr marL="53412" marR="53412" marT="26706" marB="2670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100">
                          <a:latin typeface="Arial Black" panose="020B0A04020102020204" pitchFamily="34" charset="0"/>
                        </a:rPr>
                        <a:t>How the viewer found or was recommended the content (e.g., friend, social media, Netflix recommendation)</a:t>
                      </a:r>
                    </a:p>
                  </a:txBody>
                  <a:tcPr marL="53412" marR="53412" marT="26706" marB="2670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74262054"/>
                  </a:ext>
                </a:extLst>
              </a:tr>
              <a:tr h="477518">
                <a:tc>
                  <a:txBody>
                    <a:bodyPr/>
                    <a:lstStyle/>
                    <a:p>
                      <a:r>
                        <a:rPr lang="en-IN" sz="1100" b="1">
                          <a:latin typeface="Arial Black" panose="020B0A04020102020204" pitchFamily="34" charset="0"/>
                        </a:rPr>
                        <a:t>Meaningful Advice Taken</a:t>
                      </a:r>
                      <a:endParaRPr lang="en-IN" sz="1100">
                        <a:latin typeface="Arial Black" panose="020B0A04020102020204" pitchFamily="34" charset="0"/>
                      </a:endParaRPr>
                    </a:p>
                  </a:txBody>
                  <a:tcPr marL="53412" marR="53412" marT="26706" marB="2670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100">
                          <a:latin typeface="Arial Black" panose="020B0A04020102020204" pitchFamily="34" charset="0"/>
                        </a:rPr>
                        <a:t>Personal life lesson or advice the viewer took from the content</a:t>
                      </a:r>
                    </a:p>
                  </a:txBody>
                  <a:tcPr marL="53412" marR="53412" marT="26706" marB="2670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55287016"/>
                  </a:ext>
                </a:extLst>
              </a:tr>
              <a:tr h="477518">
                <a:tc>
                  <a:txBody>
                    <a:bodyPr/>
                    <a:lstStyle/>
                    <a:p>
                      <a:r>
                        <a:rPr lang="en-US" sz="1100" b="1">
                          <a:latin typeface="Arial Black" panose="020B0A04020102020204" pitchFamily="34" charset="0"/>
                        </a:rPr>
                        <a:t>Suggested to Friends/Family (Y/N %)</a:t>
                      </a:r>
                      <a:endParaRPr lang="en-US" sz="1100">
                        <a:latin typeface="Arial Black" panose="020B0A04020102020204" pitchFamily="34" charset="0"/>
                      </a:endParaRPr>
                    </a:p>
                  </a:txBody>
                  <a:tcPr marL="53412" marR="53412" marT="26706" marB="2670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100" dirty="0">
                          <a:latin typeface="Arial Black" panose="020B0A04020102020204" pitchFamily="34" charset="0"/>
                        </a:rPr>
                        <a:t>Percentage of users who recommended it to friends/family (e.g., "92% Y")</a:t>
                      </a:r>
                    </a:p>
                  </a:txBody>
                  <a:tcPr marL="53412" marR="53412" marT="26706" marB="2670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36972055"/>
                  </a:ext>
                </a:extLst>
              </a:tr>
            </a:tbl>
          </a:graphicData>
        </a:graphic>
      </p:graphicFrame>
      <p:sp>
        <p:nvSpPr>
          <p:cNvPr id="10" name="Title 9">
            <a:extLst>
              <a:ext uri="{FF2B5EF4-FFF2-40B4-BE49-F238E27FC236}">
                <a16:creationId xmlns:a16="http://schemas.microsoft.com/office/drawing/2014/main" id="{475645F7-0CCA-A3F1-C888-60FDEABED71A}"/>
              </a:ext>
            </a:extLst>
          </p:cNvPr>
          <p:cNvSpPr>
            <a:spLocks noGrp="1"/>
          </p:cNvSpPr>
          <p:nvPr>
            <p:ph type="title"/>
          </p:nvPr>
        </p:nvSpPr>
        <p:spPr>
          <a:xfrm>
            <a:off x="1137976" y="80387"/>
            <a:ext cx="10396882" cy="874206"/>
          </a:xfrm>
        </p:spPr>
        <p:txBody>
          <a:bodyPr>
            <a:noAutofit/>
          </a:bodyPr>
          <a:lstStyle/>
          <a:p>
            <a:r>
              <a:rPr lang="en-IN" sz="3600" dirty="0"/>
              <a:t>📊 </a:t>
            </a:r>
            <a:r>
              <a:rPr lang="en-IN" sz="2800" b="1" dirty="0">
                <a:latin typeface="Arial Black" panose="020B0A04020102020204" pitchFamily="34" charset="0"/>
              </a:rPr>
              <a:t>Netflix Dataset: Column Descriptions</a:t>
            </a:r>
            <a:endParaRPr lang="en-IN" sz="3600" dirty="0">
              <a:latin typeface="Arial Black" panose="020B0A04020102020204" pitchFamily="34" charset="0"/>
            </a:endParaRPr>
          </a:p>
        </p:txBody>
      </p:sp>
    </p:spTree>
    <p:extLst>
      <p:ext uri="{BB962C8B-B14F-4D97-AF65-F5344CB8AC3E}">
        <p14:creationId xmlns:p14="http://schemas.microsoft.com/office/powerpoint/2010/main" val="11518922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3F7F39-FC53-1850-8CBE-07152B9C8B78}"/>
              </a:ext>
            </a:extLst>
          </p:cNvPr>
          <p:cNvSpPr>
            <a:spLocks noGrp="1"/>
          </p:cNvSpPr>
          <p:nvPr>
            <p:ph type="title"/>
          </p:nvPr>
        </p:nvSpPr>
        <p:spPr>
          <a:xfrm>
            <a:off x="1052052" y="498987"/>
            <a:ext cx="8799871" cy="1151965"/>
          </a:xfrm>
        </p:spPr>
        <p:txBody>
          <a:bodyPr>
            <a:normAutofit fontScale="90000"/>
          </a:bodyPr>
          <a:lstStyle/>
          <a:p>
            <a:r>
              <a:rPr lang="en-IN" dirty="0"/>
              <a:t>🌐 </a:t>
            </a:r>
            <a:r>
              <a:rPr lang="en-IN" sz="4900" b="1" dirty="0">
                <a:latin typeface="Arial Black" panose="020B0A04020102020204" pitchFamily="34" charset="0"/>
              </a:rPr>
              <a:t>Source Information</a:t>
            </a:r>
            <a:endParaRPr lang="en-IN" dirty="0">
              <a:latin typeface="Arial Black" panose="020B0A04020102020204" pitchFamily="34" charset="0"/>
            </a:endParaRPr>
          </a:p>
        </p:txBody>
      </p:sp>
      <p:sp>
        <p:nvSpPr>
          <p:cNvPr id="3" name="Content Placeholder 2">
            <a:extLst>
              <a:ext uri="{FF2B5EF4-FFF2-40B4-BE49-F238E27FC236}">
                <a16:creationId xmlns:a16="http://schemas.microsoft.com/office/drawing/2014/main" id="{1925661D-D241-C3C1-0C88-C71DD0105AEA}"/>
              </a:ext>
            </a:extLst>
          </p:cNvPr>
          <p:cNvSpPr>
            <a:spLocks noGrp="1"/>
          </p:cNvSpPr>
          <p:nvPr>
            <p:ph sz="quarter" idx="13"/>
          </p:nvPr>
        </p:nvSpPr>
        <p:spPr/>
        <p:txBody>
          <a:bodyPr>
            <a:normAutofit fontScale="92500" lnSpcReduction="10000"/>
          </a:bodyPr>
          <a:lstStyle/>
          <a:p>
            <a:r>
              <a:rPr lang="en-US" sz="2400" dirty="0">
                <a:latin typeface="Calibri" panose="020F0502020204030204" pitchFamily="34" charset="0"/>
                <a:ea typeface="Calibri" panose="020F0502020204030204" pitchFamily="34" charset="0"/>
                <a:cs typeface="Calibri" panose="020F0502020204030204" pitchFamily="34" charset="0"/>
              </a:rPr>
              <a:t>The dataset was </a:t>
            </a:r>
            <a:r>
              <a:rPr lang="en-US" sz="2400" b="1" dirty="0">
                <a:latin typeface="Calibri" panose="020F0502020204030204" pitchFamily="34" charset="0"/>
                <a:ea typeface="Calibri" panose="020F0502020204030204" pitchFamily="34" charset="0"/>
                <a:cs typeface="Calibri" panose="020F0502020204030204" pitchFamily="34" charset="0"/>
              </a:rPr>
              <a:t>manually compiled</a:t>
            </a:r>
            <a:r>
              <a:rPr lang="en-US" sz="2400" dirty="0">
                <a:latin typeface="Calibri" panose="020F0502020204030204" pitchFamily="34" charset="0"/>
                <a:ea typeface="Calibri" panose="020F0502020204030204" pitchFamily="34" charset="0"/>
                <a:cs typeface="Calibri" panose="020F0502020204030204" pitchFamily="34" charset="0"/>
              </a:rPr>
              <a:t> for educational and analytical purposes.</a:t>
            </a:r>
          </a:p>
          <a:p>
            <a:r>
              <a:rPr lang="en-US" sz="2400" dirty="0">
                <a:latin typeface="Calibri" panose="020F0502020204030204" pitchFamily="34" charset="0"/>
                <a:ea typeface="Calibri" panose="020F0502020204030204" pitchFamily="34" charset="0"/>
                <a:cs typeface="Calibri" panose="020F0502020204030204" pitchFamily="34" charset="0"/>
              </a:rPr>
              <a:t>It may have originated from:</a:t>
            </a:r>
          </a:p>
          <a:p>
            <a:pPr lvl="1"/>
            <a:r>
              <a:rPr lang="en-US" sz="2400" dirty="0">
                <a:latin typeface="Calibri" panose="020F0502020204030204" pitchFamily="34" charset="0"/>
                <a:ea typeface="Calibri" panose="020F0502020204030204" pitchFamily="34" charset="0"/>
                <a:cs typeface="Calibri" panose="020F0502020204030204" pitchFamily="34" charset="0"/>
              </a:rPr>
              <a:t>User surveys</a:t>
            </a:r>
          </a:p>
          <a:p>
            <a:pPr lvl="1"/>
            <a:r>
              <a:rPr lang="en-US" sz="2400" dirty="0">
                <a:latin typeface="Calibri" panose="020F0502020204030204" pitchFamily="34" charset="0"/>
                <a:ea typeface="Calibri" panose="020F0502020204030204" pitchFamily="34" charset="0"/>
                <a:cs typeface="Calibri" panose="020F0502020204030204" pitchFamily="34" charset="0"/>
              </a:rPr>
              <a:t>Movie review platforms</a:t>
            </a:r>
          </a:p>
          <a:p>
            <a:pPr lvl="1"/>
            <a:r>
              <a:rPr lang="en-US" sz="2400" dirty="0">
                <a:latin typeface="Calibri" panose="020F0502020204030204" pitchFamily="34" charset="0"/>
                <a:ea typeface="Calibri" panose="020F0502020204030204" pitchFamily="34" charset="0"/>
                <a:cs typeface="Calibri" panose="020F0502020204030204" pitchFamily="34" charset="0"/>
              </a:rPr>
              <a:t>Viewer experience reports</a:t>
            </a:r>
          </a:p>
          <a:p>
            <a:r>
              <a:rPr lang="en-US" sz="2400" dirty="0">
                <a:latin typeface="Calibri" panose="020F0502020204030204" pitchFamily="34" charset="0"/>
                <a:ea typeface="Calibri" panose="020F0502020204030204" pitchFamily="34" charset="0"/>
                <a:cs typeface="Calibri" panose="020F0502020204030204" pitchFamily="34" charset="0"/>
              </a:rPr>
              <a:t>It is </a:t>
            </a:r>
            <a:r>
              <a:rPr lang="en-US" sz="2400" b="1" dirty="0">
                <a:latin typeface="Calibri" panose="020F0502020204030204" pitchFamily="34" charset="0"/>
                <a:ea typeface="Calibri" panose="020F0502020204030204" pitchFamily="34" charset="0"/>
                <a:cs typeface="Calibri" panose="020F0502020204030204" pitchFamily="34" charset="0"/>
              </a:rPr>
              <a:t>not an official Netflix dataset</a:t>
            </a:r>
            <a:r>
              <a:rPr lang="en-US" sz="2400" dirty="0">
                <a:latin typeface="Calibri" panose="020F0502020204030204" pitchFamily="34" charset="0"/>
                <a:ea typeface="Calibri" panose="020F0502020204030204" pitchFamily="34" charset="0"/>
                <a:cs typeface="Calibri" panose="020F0502020204030204" pitchFamily="34" charset="0"/>
              </a:rPr>
              <a:t> but reflects real-life viewer insights.</a:t>
            </a:r>
          </a:p>
          <a:p>
            <a:pPr marL="0" indent="0">
              <a:buNone/>
            </a:pPr>
            <a:endParaRPr lang="en-IN" dirty="0"/>
          </a:p>
        </p:txBody>
      </p:sp>
    </p:spTree>
    <p:extLst>
      <p:ext uri="{BB962C8B-B14F-4D97-AF65-F5344CB8AC3E}">
        <p14:creationId xmlns:p14="http://schemas.microsoft.com/office/powerpoint/2010/main" val="32109305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DE248D-6734-D1E4-7D59-3716B60E422B}"/>
              </a:ext>
            </a:extLst>
          </p:cNvPr>
          <p:cNvSpPr>
            <a:spLocks noGrp="1"/>
          </p:cNvSpPr>
          <p:nvPr>
            <p:ph type="title"/>
          </p:nvPr>
        </p:nvSpPr>
        <p:spPr/>
        <p:txBody>
          <a:bodyPr/>
          <a:lstStyle/>
          <a:p>
            <a:r>
              <a:rPr lang="en-IN" dirty="0"/>
              <a:t>✅ </a:t>
            </a:r>
            <a:r>
              <a:rPr lang="en-IN" b="1" dirty="0">
                <a:latin typeface="Arial Black" panose="020B0A04020102020204" pitchFamily="34" charset="0"/>
              </a:rPr>
              <a:t>Purpose</a:t>
            </a:r>
            <a:endParaRPr lang="en-IN" dirty="0">
              <a:latin typeface="Arial Black" panose="020B0A04020102020204" pitchFamily="34" charset="0"/>
            </a:endParaRPr>
          </a:p>
        </p:txBody>
      </p:sp>
      <p:sp>
        <p:nvSpPr>
          <p:cNvPr id="3" name="Content Placeholder 2">
            <a:extLst>
              <a:ext uri="{FF2B5EF4-FFF2-40B4-BE49-F238E27FC236}">
                <a16:creationId xmlns:a16="http://schemas.microsoft.com/office/drawing/2014/main" id="{6A7EA4C2-1383-D019-B528-81F59AAC269B}"/>
              </a:ext>
            </a:extLst>
          </p:cNvPr>
          <p:cNvSpPr>
            <a:spLocks noGrp="1"/>
          </p:cNvSpPr>
          <p:nvPr>
            <p:ph sz="quarter" idx="13"/>
          </p:nvPr>
        </p:nvSpPr>
        <p:spPr/>
        <p:txBody>
          <a:bodyPr/>
          <a:lstStyle/>
          <a:p>
            <a:r>
              <a:rPr lang="en-US" sz="2800" dirty="0">
                <a:latin typeface="Calibri" panose="020F0502020204030204" pitchFamily="34" charset="0"/>
                <a:ea typeface="Calibri" panose="020F0502020204030204" pitchFamily="34" charset="0"/>
                <a:cs typeface="Calibri" panose="020F0502020204030204" pitchFamily="34" charset="0"/>
              </a:rPr>
              <a:t>Used for </a:t>
            </a:r>
            <a:r>
              <a:rPr lang="en-US" sz="2800" b="1" dirty="0">
                <a:latin typeface="Calibri" panose="020F0502020204030204" pitchFamily="34" charset="0"/>
                <a:ea typeface="Calibri" panose="020F0502020204030204" pitchFamily="34" charset="0"/>
                <a:cs typeface="Calibri" panose="020F0502020204030204" pitchFamily="34" charset="0"/>
              </a:rPr>
              <a:t>data analysis</a:t>
            </a:r>
            <a:r>
              <a:rPr lang="en-US" sz="2800" dirty="0">
                <a:latin typeface="Calibri" panose="020F0502020204030204" pitchFamily="34" charset="0"/>
                <a:ea typeface="Calibri" panose="020F0502020204030204" pitchFamily="34" charset="0"/>
                <a:cs typeface="Calibri" panose="020F0502020204030204" pitchFamily="34" charset="0"/>
              </a:rPr>
              <a:t>, </a:t>
            </a:r>
            <a:r>
              <a:rPr lang="en-US" sz="2800" b="1" dirty="0">
                <a:latin typeface="Calibri" panose="020F0502020204030204" pitchFamily="34" charset="0"/>
                <a:ea typeface="Calibri" panose="020F0502020204030204" pitchFamily="34" charset="0"/>
                <a:cs typeface="Calibri" panose="020F0502020204030204" pitchFamily="34" charset="0"/>
              </a:rPr>
              <a:t>visual storytelling</a:t>
            </a:r>
            <a:r>
              <a:rPr lang="en-US" sz="2800" dirty="0">
                <a:latin typeface="Calibri" panose="020F0502020204030204" pitchFamily="34" charset="0"/>
                <a:ea typeface="Calibri" panose="020F0502020204030204" pitchFamily="34" charset="0"/>
                <a:cs typeface="Calibri" panose="020F0502020204030204" pitchFamily="34" charset="0"/>
              </a:rPr>
              <a:t>, and extracting </a:t>
            </a:r>
            <a:r>
              <a:rPr lang="en-US" sz="2800" b="1" dirty="0">
                <a:latin typeface="Calibri" panose="020F0502020204030204" pitchFamily="34" charset="0"/>
                <a:ea typeface="Calibri" panose="020F0502020204030204" pitchFamily="34" charset="0"/>
                <a:cs typeface="Calibri" panose="020F0502020204030204" pitchFamily="34" charset="0"/>
              </a:rPr>
              <a:t>actionable viewer insights</a:t>
            </a:r>
            <a:r>
              <a:rPr lang="en-US" sz="2800" dirty="0">
                <a:latin typeface="Calibri" panose="020F0502020204030204" pitchFamily="34" charset="0"/>
                <a:ea typeface="Calibri" panose="020F0502020204030204" pitchFamily="34" charset="0"/>
                <a:cs typeface="Calibri" panose="020F0502020204030204" pitchFamily="34" charset="0"/>
              </a:rPr>
              <a:t>.</a:t>
            </a:r>
          </a:p>
          <a:p>
            <a:r>
              <a:rPr lang="en-US" sz="2800" dirty="0">
                <a:latin typeface="Calibri" panose="020F0502020204030204" pitchFamily="34" charset="0"/>
                <a:ea typeface="Calibri" panose="020F0502020204030204" pitchFamily="34" charset="0"/>
                <a:cs typeface="Calibri" panose="020F0502020204030204" pitchFamily="34" charset="0"/>
              </a:rPr>
              <a:t>Helps analyze emotional and social impact of popular Netflix titles.</a:t>
            </a:r>
          </a:p>
          <a:p>
            <a:endParaRPr lang="en-IN" dirty="0"/>
          </a:p>
        </p:txBody>
      </p:sp>
    </p:spTree>
    <p:extLst>
      <p:ext uri="{BB962C8B-B14F-4D97-AF65-F5344CB8AC3E}">
        <p14:creationId xmlns:p14="http://schemas.microsoft.com/office/powerpoint/2010/main" val="10646824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C786CF-280E-34D8-FECD-03F8E6A2B895}"/>
              </a:ext>
            </a:extLst>
          </p:cNvPr>
          <p:cNvSpPr>
            <a:spLocks noGrp="1"/>
          </p:cNvSpPr>
          <p:nvPr>
            <p:ph type="title"/>
          </p:nvPr>
        </p:nvSpPr>
        <p:spPr>
          <a:xfrm>
            <a:off x="2858730" y="214294"/>
            <a:ext cx="4928418" cy="628362"/>
          </a:xfrm>
        </p:spPr>
        <p:txBody>
          <a:bodyPr>
            <a:noAutofit/>
          </a:bodyPr>
          <a:lstStyle/>
          <a:p>
            <a:r>
              <a:rPr lang="en-US" sz="3200" dirty="0"/>
              <a:t>🖼️ Data Cleaning Pipeline</a:t>
            </a:r>
            <a:endParaRPr lang="en-IN" sz="3200" dirty="0"/>
          </a:p>
        </p:txBody>
      </p:sp>
      <p:sp>
        <p:nvSpPr>
          <p:cNvPr id="5" name="TextBox 4">
            <a:extLst>
              <a:ext uri="{FF2B5EF4-FFF2-40B4-BE49-F238E27FC236}">
                <a16:creationId xmlns:a16="http://schemas.microsoft.com/office/drawing/2014/main" id="{EFE0B5FD-6B0B-EC9A-EFF2-E84B93BB9021}"/>
              </a:ext>
            </a:extLst>
          </p:cNvPr>
          <p:cNvSpPr txBox="1"/>
          <p:nvPr/>
        </p:nvSpPr>
        <p:spPr>
          <a:xfrm>
            <a:off x="354463" y="1927644"/>
            <a:ext cx="9936951" cy="523220"/>
          </a:xfrm>
          <a:prstGeom prst="rect">
            <a:avLst/>
          </a:prstGeom>
          <a:noFill/>
        </p:spPr>
        <p:txBody>
          <a:bodyPr wrap="square">
            <a:spAutoFit/>
          </a:bodyPr>
          <a:lstStyle/>
          <a:p>
            <a:pPr>
              <a:buNone/>
            </a:pPr>
            <a:r>
              <a:rPr lang="en-US" sz="1400" b="1" dirty="0">
                <a:latin typeface="Arial Black" panose="020B0A04020102020204" pitchFamily="34" charset="0"/>
              </a:rPr>
              <a:t>🎯 Objective:</a:t>
            </a:r>
          </a:p>
          <a:p>
            <a:r>
              <a:rPr lang="en-US" sz="1400" dirty="0">
                <a:latin typeface="Arial Black" panose="020B0A04020102020204" pitchFamily="34" charset="0"/>
              </a:rPr>
              <a:t>Show how raw data was processed into clean, structured data before analysis using a </a:t>
            </a:r>
            <a:r>
              <a:rPr lang="en-US" sz="1400" b="1" dirty="0">
                <a:latin typeface="Arial Black" panose="020B0A04020102020204" pitchFamily="34" charset="0"/>
              </a:rPr>
              <a:t>visual flow</a:t>
            </a:r>
            <a:r>
              <a:rPr lang="en-US" sz="1400" dirty="0">
                <a:latin typeface="Arial Black" panose="020B0A04020102020204" pitchFamily="34" charset="0"/>
              </a:rPr>
              <a:t>.</a:t>
            </a:r>
          </a:p>
        </p:txBody>
      </p:sp>
      <p:sp>
        <p:nvSpPr>
          <p:cNvPr id="9" name="TextBox 8">
            <a:extLst>
              <a:ext uri="{FF2B5EF4-FFF2-40B4-BE49-F238E27FC236}">
                <a16:creationId xmlns:a16="http://schemas.microsoft.com/office/drawing/2014/main" id="{FD3BA6D5-B4B3-05EC-AA30-806FD8267359}"/>
              </a:ext>
            </a:extLst>
          </p:cNvPr>
          <p:cNvSpPr txBox="1"/>
          <p:nvPr/>
        </p:nvSpPr>
        <p:spPr>
          <a:xfrm>
            <a:off x="353961" y="2690336"/>
            <a:ext cx="4630993" cy="1477328"/>
          </a:xfrm>
          <a:prstGeom prst="rect">
            <a:avLst/>
          </a:prstGeom>
          <a:noFill/>
        </p:spPr>
        <p:txBody>
          <a:bodyPr wrap="square">
            <a:spAutoFit/>
          </a:bodyPr>
          <a:lstStyle/>
          <a:p>
            <a:pPr>
              <a:buNone/>
            </a:pPr>
            <a:r>
              <a:rPr lang="en-US" dirty="0"/>
              <a:t>➡️ </a:t>
            </a:r>
            <a:r>
              <a:rPr lang="en-US" b="1" dirty="0">
                <a:latin typeface="Calibri" panose="020F0502020204030204" pitchFamily="34" charset="0"/>
                <a:ea typeface="Calibri" panose="020F0502020204030204" pitchFamily="34" charset="0"/>
                <a:cs typeface="Calibri" panose="020F0502020204030204" pitchFamily="34" charset="0"/>
              </a:rPr>
              <a:t>Raw Data</a:t>
            </a:r>
            <a:endParaRPr lang="en-US" dirty="0">
              <a:latin typeface="Calibri" panose="020F0502020204030204" pitchFamily="34" charset="0"/>
              <a:ea typeface="Calibri" panose="020F0502020204030204" pitchFamily="34" charset="0"/>
              <a:cs typeface="Calibri" panose="020F0502020204030204" pitchFamily="34" charset="0"/>
            </a:endParaRPr>
          </a:p>
          <a:p>
            <a:pPr>
              <a:buFont typeface="Arial" panose="020B0604020202020204" pitchFamily="34" charset="0"/>
              <a:buChar char="•"/>
            </a:pPr>
            <a:r>
              <a:rPr lang="en-US" dirty="0">
                <a:latin typeface="Calibri" panose="020F0502020204030204" pitchFamily="34" charset="0"/>
                <a:ea typeface="Calibri" panose="020F0502020204030204" pitchFamily="34" charset="0"/>
                <a:cs typeface="Calibri" panose="020F0502020204030204" pitchFamily="34" charset="0"/>
              </a:rPr>
              <a:t>Unstructured text</a:t>
            </a:r>
          </a:p>
          <a:p>
            <a:pPr>
              <a:buFont typeface="Arial" panose="020B0604020202020204" pitchFamily="34" charset="0"/>
              <a:buChar char="•"/>
            </a:pPr>
            <a:r>
              <a:rPr lang="en-US" dirty="0">
                <a:latin typeface="Calibri" panose="020F0502020204030204" pitchFamily="34" charset="0"/>
                <a:ea typeface="Calibri" panose="020F0502020204030204" pitchFamily="34" charset="0"/>
                <a:cs typeface="Calibri" panose="020F0502020204030204" pitchFamily="34" charset="0"/>
              </a:rPr>
              <a:t>Mixed formats (e.g., "85% Y", "1:12:00 – scene")</a:t>
            </a:r>
          </a:p>
          <a:p>
            <a:pPr>
              <a:buFont typeface="Arial" panose="020B0604020202020204" pitchFamily="34" charset="0"/>
              <a:buChar char="•"/>
            </a:pPr>
            <a:r>
              <a:rPr lang="en-US" dirty="0">
                <a:latin typeface="Calibri" panose="020F0502020204030204" pitchFamily="34" charset="0"/>
                <a:ea typeface="Calibri" panose="020F0502020204030204" pitchFamily="34" charset="0"/>
                <a:cs typeface="Calibri" panose="020F0502020204030204" pitchFamily="34" charset="0"/>
              </a:rPr>
              <a:t>Combined fields like genres</a:t>
            </a:r>
          </a:p>
        </p:txBody>
      </p:sp>
      <p:sp>
        <p:nvSpPr>
          <p:cNvPr id="11" name="TextBox 10">
            <a:extLst>
              <a:ext uri="{FF2B5EF4-FFF2-40B4-BE49-F238E27FC236}">
                <a16:creationId xmlns:a16="http://schemas.microsoft.com/office/drawing/2014/main" id="{4C54DFAB-5C16-4298-AC2A-F69B91AF75DE}"/>
              </a:ext>
            </a:extLst>
          </p:cNvPr>
          <p:cNvSpPr txBox="1"/>
          <p:nvPr/>
        </p:nvSpPr>
        <p:spPr>
          <a:xfrm>
            <a:off x="353962" y="4261886"/>
            <a:ext cx="4355690" cy="1200329"/>
          </a:xfrm>
          <a:prstGeom prst="rect">
            <a:avLst/>
          </a:prstGeom>
          <a:noFill/>
        </p:spPr>
        <p:txBody>
          <a:bodyPr wrap="square">
            <a:spAutoFit/>
          </a:bodyPr>
          <a:lstStyle/>
          <a:p>
            <a:pPr>
              <a:buNone/>
            </a:pPr>
            <a:r>
              <a:rPr lang="en-IN" dirty="0">
                <a:latin typeface="Calibri" panose="020F0502020204030204" pitchFamily="34" charset="0"/>
                <a:ea typeface="Calibri" panose="020F0502020204030204" pitchFamily="34" charset="0"/>
                <a:cs typeface="Calibri" panose="020F0502020204030204" pitchFamily="34" charset="0"/>
              </a:rPr>
              <a:t>➡️ </a:t>
            </a:r>
            <a:r>
              <a:rPr lang="en-IN" b="1" dirty="0">
                <a:latin typeface="Calibri" panose="020F0502020204030204" pitchFamily="34" charset="0"/>
                <a:ea typeface="Calibri" panose="020F0502020204030204" pitchFamily="34" charset="0"/>
                <a:cs typeface="Calibri" panose="020F0502020204030204" pitchFamily="34" charset="0"/>
              </a:rPr>
              <a:t>Identified Issues</a:t>
            </a:r>
            <a:endParaRPr lang="en-IN" dirty="0">
              <a:latin typeface="Calibri" panose="020F0502020204030204" pitchFamily="34" charset="0"/>
              <a:ea typeface="Calibri" panose="020F0502020204030204" pitchFamily="34" charset="0"/>
              <a:cs typeface="Calibri" panose="020F0502020204030204" pitchFamily="34" charset="0"/>
            </a:endParaRPr>
          </a:p>
          <a:p>
            <a:pPr>
              <a:buFont typeface="Arial" panose="020B0604020202020204" pitchFamily="34" charset="0"/>
              <a:buChar char="•"/>
            </a:pPr>
            <a:r>
              <a:rPr lang="en-IN" dirty="0">
                <a:latin typeface="Calibri" panose="020F0502020204030204" pitchFamily="34" charset="0"/>
                <a:ea typeface="Calibri" panose="020F0502020204030204" pitchFamily="34" charset="0"/>
                <a:cs typeface="Calibri" panose="020F0502020204030204" pitchFamily="34" charset="0"/>
              </a:rPr>
              <a:t>Non-numeric values</a:t>
            </a:r>
          </a:p>
          <a:p>
            <a:pPr>
              <a:buFont typeface="Arial" panose="020B0604020202020204" pitchFamily="34" charset="0"/>
              <a:buChar char="•"/>
            </a:pPr>
            <a:r>
              <a:rPr lang="en-IN" dirty="0">
                <a:latin typeface="Calibri" panose="020F0502020204030204" pitchFamily="34" charset="0"/>
                <a:ea typeface="Calibri" panose="020F0502020204030204" pitchFamily="34" charset="0"/>
                <a:cs typeface="Calibri" panose="020F0502020204030204" pitchFamily="34" charset="0"/>
              </a:rPr>
              <a:t>Multi-value columns</a:t>
            </a:r>
          </a:p>
          <a:p>
            <a:pPr>
              <a:buFont typeface="Arial" panose="020B0604020202020204" pitchFamily="34" charset="0"/>
              <a:buChar char="•"/>
            </a:pPr>
            <a:r>
              <a:rPr lang="en-IN" dirty="0">
                <a:latin typeface="Calibri" panose="020F0502020204030204" pitchFamily="34" charset="0"/>
                <a:ea typeface="Calibri" panose="020F0502020204030204" pitchFamily="34" charset="0"/>
                <a:cs typeface="Calibri" panose="020F0502020204030204" pitchFamily="34" charset="0"/>
              </a:rPr>
              <a:t>Inconsistent labels</a:t>
            </a:r>
          </a:p>
        </p:txBody>
      </p:sp>
      <p:sp>
        <p:nvSpPr>
          <p:cNvPr id="13" name="TextBox 12">
            <a:extLst>
              <a:ext uri="{FF2B5EF4-FFF2-40B4-BE49-F238E27FC236}">
                <a16:creationId xmlns:a16="http://schemas.microsoft.com/office/drawing/2014/main" id="{CCC878BF-4800-F2DF-B27B-DA024307B9C3}"/>
              </a:ext>
            </a:extLst>
          </p:cNvPr>
          <p:cNvSpPr txBox="1"/>
          <p:nvPr/>
        </p:nvSpPr>
        <p:spPr>
          <a:xfrm>
            <a:off x="6459794" y="2828835"/>
            <a:ext cx="3736258" cy="1200329"/>
          </a:xfrm>
          <a:prstGeom prst="rect">
            <a:avLst/>
          </a:prstGeom>
          <a:noFill/>
        </p:spPr>
        <p:txBody>
          <a:bodyPr wrap="square">
            <a:spAutoFit/>
          </a:bodyPr>
          <a:lstStyle/>
          <a:p>
            <a:pPr>
              <a:buNone/>
            </a:pPr>
            <a:r>
              <a:rPr lang="en-US" dirty="0">
                <a:latin typeface="Calibri" panose="020F0502020204030204" pitchFamily="34" charset="0"/>
                <a:ea typeface="Calibri" panose="020F0502020204030204" pitchFamily="34" charset="0"/>
                <a:cs typeface="Calibri" panose="020F0502020204030204" pitchFamily="34" charset="0"/>
              </a:rPr>
              <a:t>➡️ </a:t>
            </a:r>
            <a:r>
              <a:rPr lang="en-US" b="1" dirty="0">
                <a:latin typeface="Calibri" panose="020F0502020204030204" pitchFamily="34" charset="0"/>
                <a:ea typeface="Calibri" panose="020F0502020204030204" pitchFamily="34" charset="0"/>
                <a:cs typeface="Calibri" panose="020F0502020204030204" pitchFamily="34" charset="0"/>
              </a:rPr>
              <a:t>Cleaning Applied</a:t>
            </a:r>
            <a:endParaRPr lang="en-US" dirty="0">
              <a:latin typeface="Calibri" panose="020F0502020204030204" pitchFamily="34" charset="0"/>
              <a:ea typeface="Calibri" panose="020F0502020204030204" pitchFamily="34" charset="0"/>
              <a:cs typeface="Calibri" panose="020F0502020204030204" pitchFamily="34" charset="0"/>
            </a:endParaRPr>
          </a:p>
          <a:p>
            <a:pPr>
              <a:buFont typeface="Arial" panose="020B0604020202020204" pitchFamily="34" charset="0"/>
              <a:buChar char="•"/>
            </a:pPr>
            <a:r>
              <a:rPr lang="en-US" dirty="0">
                <a:latin typeface="Calibri" panose="020F0502020204030204" pitchFamily="34" charset="0"/>
                <a:ea typeface="Calibri" panose="020F0502020204030204" pitchFamily="34" charset="0"/>
                <a:cs typeface="Calibri" panose="020F0502020204030204" pitchFamily="34" charset="0"/>
              </a:rPr>
              <a:t>Parsed % and time fields</a:t>
            </a:r>
          </a:p>
          <a:p>
            <a:pPr>
              <a:buFont typeface="Arial" panose="020B0604020202020204" pitchFamily="34" charset="0"/>
              <a:buChar char="•"/>
            </a:pPr>
            <a:r>
              <a:rPr lang="en-US" dirty="0">
                <a:latin typeface="Calibri" panose="020F0502020204030204" pitchFamily="34" charset="0"/>
                <a:ea typeface="Calibri" panose="020F0502020204030204" pitchFamily="34" charset="0"/>
                <a:cs typeface="Calibri" panose="020F0502020204030204" pitchFamily="34" charset="0"/>
              </a:rPr>
              <a:t>Split genres into separate tags</a:t>
            </a:r>
          </a:p>
          <a:p>
            <a:pPr>
              <a:buFont typeface="Arial" panose="020B0604020202020204" pitchFamily="34" charset="0"/>
              <a:buChar char="•"/>
            </a:pPr>
            <a:r>
              <a:rPr lang="en-US" dirty="0">
                <a:latin typeface="Calibri" panose="020F0502020204030204" pitchFamily="34" charset="0"/>
                <a:ea typeface="Calibri" panose="020F0502020204030204" pitchFamily="34" charset="0"/>
                <a:cs typeface="Calibri" panose="020F0502020204030204" pitchFamily="34" charset="0"/>
              </a:rPr>
              <a:t>Standardized discovery sources</a:t>
            </a:r>
          </a:p>
        </p:txBody>
      </p:sp>
      <p:sp>
        <p:nvSpPr>
          <p:cNvPr id="15" name="TextBox 14">
            <a:extLst>
              <a:ext uri="{FF2B5EF4-FFF2-40B4-BE49-F238E27FC236}">
                <a16:creationId xmlns:a16="http://schemas.microsoft.com/office/drawing/2014/main" id="{DBDC5534-A2D2-4EF8-C448-3D0C1D76FBA6}"/>
              </a:ext>
            </a:extLst>
          </p:cNvPr>
          <p:cNvSpPr txBox="1"/>
          <p:nvPr/>
        </p:nvSpPr>
        <p:spPr>
          <a:xfrm>
            <a:off x="6459794" y="4261886"/>
            <a:ext cx="3736258" cy="1200329"/>
          </a:xfrm>
          <a:prstGeom prst="rect">
            <a:avLst/>
          </a:prstGeom>
          <a:noFill/>
        </p:spPr>
        <p:txBody>
          <a:bodyPr wrap="square">
            <a:spAutoFit/>
          </a:bodyPr>
          <a:lstStyle/>
          <a:p>
            <a:pPr>
              <a:buNone/>
            </a:pPr>
            <a:r>
              <a:rPr lang="en-US" dirty="0">
                <a:latin typeface="Calibri" panose="020F0502020204030204" pitchFamily="34" charset="0"/>
                <a:ea typeface="Calibri" panose="020F0502020204030204" pitchFamily="34" charset="0"/>
                <a:cs typeface="Calibri" panose="020F0502020204030204" pitchFamily="34" charset="0"/>
              </a:rPr>
              <a:t>➡️ </a:t>
            </a:r>
            <a:r>
              <a:rPr lang="en-US" b="1" dirty="0">
                <a:latin typeface="Calibri" panose="020F0502020204030204" pitchFamily="34" charset="0"/>
                <a:ea typeface="Calibri" panose="020F0502020204030204" pitchFamily="34" charset="0"/>
                <a:cs typeface="Calibri" panose="020F0502020204030204" pitchFamily="34" charset="0"/>
              </a:rPr>
              <a:t>Cleaned Data</a:t>
            </a:r>
            <a:endParaRPr lang="en-US" dirty="0">
              <a:latin typeface="Calibri" panose="020F0502020204030204" pitchFamily="34" charset="0"/>
              <a:ea typeface="Calibri" panose="020F0502020204030204" pitchFamily="34" charset="0"/>
              <a:cs typeface="Calibri" panose="020F0502020204030204" pitchFamily="34" charset="0"/>
            </a:endParaRPr>
          </a:p>
          <a:p>
            <a:pPr>
              <a:buFont typeface="Arial" panose="020B0604020202020204" pitchFamily="34" charset="0"/>
              <a:buChar char="•"/>
            </a:pPr>
            <a:r>
              <a:rPr lang="en-US" dirty="0">
                <a:latin typeface="Calibri" panose="020F0502020204030204" pitchFamily="34" charset="0"/>
                <a:ea typeface="Calibri" panose="020F0502020204030204" pitchFamily="34" charset="0"/>
                <a:cs typeface="Calibri" panose="020F0502020204030204" pitchFamily="34" charset="0"/>
              </a:rPr>
              <a:t>Structured &amp; consistent</a:t>
            </a:r>
          </a:p>
          <a:p>
            <a:pPr>
              <a:buFont typeface="Arial" panose="020B0604020202020204" pitchFamily="34" charset="0"/>
              <a:buChar char="•"/>
            </a:pPr>
            <a:r>
              <a:rPr lang="en-US" dirty="0">
                <a:latin typeface="Calibri" panose="020F0502020204030204" pitchFamily="34" charset="0"/>
                <a:ea typeface="Calibri" panose="020F0502020204030204" pitchFamily="34" charset="0"/>
                <a:cs typeface="Calibri" panose="020F0502020204030204" pitchFamily="34" charset="0"/>
              </a:rPr>
              <a:t>Ready for analysis with Pandas</a:t>
            </a:r>
          </a:p>
          <a:p>
            <a:pPr>
              <a:buFont typeface="Arial" panose="020B0604020202020204" pitchFamily="34" charset="0"/>
              <a:buChar char="•"/>
            </a:pPr>
            <a:r>
              <a:rPr lang="en-US" dirty="0">
                <a:latin typeface="Calibri" panose="020F0502020204030204" pitchFamily="34" charset="0"/>
                <a:ea typeface="Calibri" panose="020F0502020204030204" pitchFamily="34" charset="0"/>
                <a:cs typeface="Calibri" panose="020F0502020204030204" pitchFamily="34" charset="0"/>
              </a:rPr>
              <a:t>Enabled accurate visual insights</a:t>
            </a:r>
          </a:p>
        </p:txBody>
      </p:sp>
      <p:sp>
        <p:nvSpPr>
          <p:cNvPr id="19" name="TextBox 18">
            <a:extLst>
              <a:ext uri="{FF2B5EF4-FFF2-40B4-BE49-F238E27FC236}">
                <a16:creationId xmlns:a16="http://schemas.microsoft.com/office/drawing/2014/main" id="{23F4BE0A-0D9F-4CDD-F98F-D8738E596BAF}"/>
              </a:ext>
            </a:extLst>
          </p:cNvPr>
          <p:cNvSpPr txBox="1"/>
          <p:nvPr/>
        </p:nvSpPr>
        <p:spPr>
          <a:xfrm>
            <a:off x="1828800" y="1180341"/>
            <a:ext cx="9497460" cy="369332"/>
          </a:xfrm>
          <a:prstGeom prst="rect">
            <a:avLst/>
          </a:prstGeom>
          <a:noFill/>
        </p:spPr>
        <p:txBody>
          <a:bodyPr wrap="square">
            <a:spAutoFit/>
          </a:bodyPr>
          <a:lstStyle/>
          <a:p>
            <a:pPr marL="0" indent="0">
              <a:buNone/>
            </a:pPr>
            <a:r>
              <a:rPr lang="en-IN" sz="1800" dirty="0"/>
              <a:t>🗃️ Raw Data ➡️ ⚠️ Issues Found ➡️ 🧹 Cleaning Done ➡️ 📊 Cleaned Data</a:t>
            </a:r>
          </a:p>
        </p:txBody>
      </p:sp>
    </p:spTree>
    <p:extLst>
      <p:ext uri="{BB962C8B-B14F-4D97-AF65-F5344CB8AC3E}">
        <p14:creationId xmlns:p14="http://schemas.microsoft.com/office/powerpoint/2010/main" val="3356101102"/>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Main Event">
  <a:themeElements>
    <a:clrScheme name="Main Event">
      <a:dk1>
        <a:sysClr val="windowText" lastClr="000000"/>
      </a:dk1>
      <a:lt1>
        <a:sysClr val="window" lastClr="FFFFFF"/>
      </a:lt1>
      <a:dk2>
        <a:srgbClr val="424242"/>
      </a:dk2>
      <a:lt2>
        <a:srgbClr val="C8C8C8"/>
      </a:lt2>
      <a:accent1>
        <a:srgbClr val="B80E0F"/>
      </a:accent1>
      <a:accent2>
        <a:srgbClr val="A6987D"/>
      </a:accent2>
      <a:accent3>
        <a:srgbClr val="7F9A71"/>
      </a:accent3>
      <a:accent4>
        <a:srgbClr val="64969F"/>
      </a:accent4>
      <a:accent5>
        <a:srgbClr val="9B75B2"/>
      </a:accent5>
      <a:accent6>
        <a:srgbClr val="80737A"/>
      </a:accent6>
      <a:hlink>
        <a:srgbClr val="F21213"/>
      </a:hlink>
      <a:folHlink>
        <a:srgbClr val="B6A394"/>
      </a:folHlink>
    </a:clrScheme>
    <a:fontScheme name="Main Event">
      <a:majorFont>
        <a:latin typeface="Impact" panose="020B080603090205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Impact" panose="020B080603090205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ain Event">
      <a:fillStyleLst>
        <a:solidFill>
          <a:schemeClr val="phClr"/>
        </a:solidFill>
        <a:solidFill>
          <a:schemeClr val="phClr">
            <a:tint val="69000"/>
            <a:satMod val="105000"/>
            <a:lumMod val="110000"/>
          </a:schemeClr>
        </a:solidFill>
        <a:blipFill>
          <a:blip xmlns:r="http://schemas.openxmlformats.org/officeDocument/2006/relationships" r:embed="rId1">
            <a:duotone>
              <a:schemeClr val="phClr">
                <a:shade val="88000"/>
                <a:lumMod val="88000"/>
              </a:schemeClr>
              <a:schemeClr val="phClr"/>
            </a:duotone>
          </a:blip>
          <a:tile tx="0" ty="0" sx="100000" sy="100000" flip="none" algn="tl"/>
        </a:blipFill>
      </a:fillStyleLst>
      <a:lnStyleLst>
        <a:ln w="9525" cap="flat" cmpd="sng" algn="ctr">
          <a:solidFill>
            <a:schemeClr val="phClr">
              <a:shade val="60000"/>
            </a:scheme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effectStyle>
        <a:effectStyle>
          <a:effectLst>
            <a:outerShdw blurRad="25400" dist="127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88000"/>
              </a:schemeClr>
            </a:gs>
          </a:gsLst>
          <a:lin ang="5400000" scaled="0"/>
        </a:gradFill>
        <a:blipFill>
          <a:blip xmlns:r="http://schemas.openxmlformats.org/officeDocument/2006/relationships" r:embed="rId2">
            <a:duotone>
              <a:schemeClr val="phClr">
                <a:shade val="48000"/>
                <a:satMod val="110000"/>
                <a:lumMod val="40000"/>
              </a:schemeClr>
              <a:schemeClr val="phClr">
                <a:tint val="90000"/>
                <a:lumMod val="106000"/>
              </a:schemeClr>
            </a:duotone>
          </a:blip>
          <a:stretch/>
        </a:blipFill>
      </a:bgFillStyleLst>
    </a:fmtScheme>
  </a:themeElements>
  <a:objectDefaults/>
  <a:extraClrSchemeLst/>
  <a:extLst>
    <a:ext uri="{05A4C25C-085E-4340-85A3-A5531E510DB2}">
      <thm15:themeFamily xmlns:thm15="http://schemas.microsoft.com/office/thememl/2012/main" name="Main Event" id="{AC372BB4-D83D-411E-B849-B641926BA760}" vid="{F1EFBDE3-1A95-4E3D-81AD-1F53D65BEA01}"/>
    </a:ext>
  </a:extLst>
</a:theme>
</file>

<file path=docProps/app.xml><?xml version="1.0" encoding="utf-8"?>
<Properties xmlns="http://schemas.openxmlformats.org/officeDocument/2006/extended-properties" xmlns:vt="http://schemas.openxmlformats.org/officeDocument/2006/docPropsVTypes">
  <Template>TM04033927[[fn=Main Event]]</Template>
  <TotalTime>2343</TotalTime>
  <Words>956</Words>
  <Application>Microsoft Office PowerPoint</Application>
  <PresentationFormat>Widescreen</PresentationFormat>
  <Paragraphs>106</Paragraphs>
  <Slides>24</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24</vt:i4>
      </vt:variant>
    </vt:vector>
  </HeadingPairs>
  <TitlesOfParts>
    <vt:vector size="30" baseType="lpstr">
      <vt:lpstr>Arial</vt:lpstr>
      <vt:lpstr>Arial Black</vt:lpstr>
      <vt:lpstr>Calibri</vt:lpstr>
      <vt:lpstr>Impact</vt:lpstr>
      <vt:lpstr>Wingdings</vt:lpstr>
      <vt:lpstr>Main Event</vt:lpstr>
      <vt:lpstr>PowerPoint Presentation</vt:lpstr>
      <vt:lpstr>🎯 Project Objective  </vt:lpstr>
      <vt:lpstr>PowerPoint Presentation</vt:lpstr>
      <vt:lpstr>PowerPoint Presentation</vt:lpstr>
      <vt:lpstr>📄 Dataset Overview</vt:lpstr>
      <vt:lpstr>📊 Netflix Dataset: Column Descriptions</vt:lpstr>
      <vt:lpstr>🌐 Source Information</vt:lpstr>
      <vt:lpstr>✅ Purpose</vt:lpstr>
      <vt:lpstr>🖼️ Data Cleaning Pipeline</vt:lpstr>
      <vt:lpstr>PowerPoint Presentation</vt:lpstr>
      <vt:lpstr>1.Word Cloud of Meaningful Advice</vt:lpstr>
      <vt:lpstr>2.Distribution of Life-Changing Moments</vt:lpstr>
      <vt:lpstr>3. Life Changes Triggered by Movies</vt:lpstr>
      <vt:lpstr>4. Top Keywords in Meaningful Advice</vt:lpstr>
      <vt:lpstr>5. Chart of Most Common Impact Phrases</vt:lpstr>
      <vt:lpstr>6.Word Cloud to Show Themes of Inspiration</vt:lpstr>
      <vt:lpstr>7. Genre Popularity And Impact</vt:lpstr>
      <vt:lpstr>8. Average  Movie Ratings</vt:lpstr>
      <vt:lpstr>PowerPoint Presentation</vt:lpstr>
      <vt:lpstr>9. Life-Changing Moments </vt:lpstr>
      <vt:lpstr>PowerPoint Presentation</vt:lpstr>
      <vt:lpstr>11. Movie Discovery Source</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vidya.bhagat06@gmail.com</dc:creator>
  <cp:lastModifiedBy>vidya.bhagat06@gmail.com</cp:lastModifiedBy>
  <cp:revision>21</cp:revision>
  <dcterms:created xsi:type="dcterms:W3CDTF">2025-04-27T08:26:05Z</dcterms:created>
  <dcterms:modified xsi:type="dcterms:W3CDTF">2025-07-30T11:57:10Z</dcterms:modified>
</cp:coreProperties>
</file>